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7"/>
  </p:notesMasterIdLst>
  <p:handoutMasterIdLst>
    <p:handoutMasterId r:id="rId28"/>
  </p:handoutMasterIdLst>
  <p:sldIdLst>
    <p:sldId id="265" r:id="rId5"/>
    <p:sldId id="270" r:id="rId6"/>
    <p:sldId id="271" r:id="rId7"/>
    <p:sldId id="272" r:id="rId8"/>
    <p:sldId id="273" r:id="rId9"/>
    <p:sldId id="274" r:id="rId10"/>
    <p:sldId id="267" r:id="rId11"/>
    <p:sldId id="275" r:id="rId12"/>
    <p:sldId id="276" r:id="rId13"/>
    <p:sldId id="294" r:id="rId14"/>
    <p:sldId id="295" r:id="rId15"/>
    <p:sldId id="292" r:id="rId16"/>
    <p:sldId id="290" r:id="rId17"/>
    <p:sldId id="280" r:id="rId18"/>
    <p:sldId id="291" r:id="rId19"/>
    <p:sldId id="285" r:id="rId20"/>
    <p:sldId id="282" r:id="rId21"/>
    <p:sldId id="283" r:id="rId22"/>
    <p:sldId id="284" r:id="rId23"/>
    <p:sldId id="286" r:id="rId24"/>
    <p:sldId id="287" r:id="rId25"/>
    <p:sldId id="288" r:id="rId26"/>
  </p:sldIdLst>
  <p:sldSz cx="12192000" cy="6858000"/>
  <p:notesSz cx="6797675" cy="987425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03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80" autoAdjust="0"/>
    <p:restoredTop sz="95843" autoAdjust="0"/>
  </p:normalViewPr>
  <p:slideViewPr>
    <p:cSldViewPr snapToGrid="0" showGuides="1">
      <p:cViewPr varScale="1">
        <p:scale>
          <a:sx n="94" d="100"/>
          <a:sy n="94" d="100"/>
        </p:scale>
        <p:origin x="102" y="5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300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Основные параметры бюджета</a:t>
            </a:r>
            <a:r>
              <a:rPr lang="ru-RU" sz="2400" b="1" baseline="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городского округа ЗАТО</a:t>
            </a:r>
            <a:br>
              <a:rPr lang="ru-RU" sz="2400" b="1" baseline="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</a:br>
            <a:r>
              <a:rPr lang="ru-RU" sz="2400" b="1" baseline="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п. Горный в динамике за 2023-2026 года, рублей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c:rich>
      </c:tx>
      <c:layout>
        <c:manualLayout>
          <c:xMode val="edge"/>
          <c:yMode val="edge"/>
          <c:x val="0.1056629407251246"/>
          <c:y val="3.4235122352970535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2">
                  <a:lumMod val="50000"/>
                </a:schemeClr>
              </a:solidFill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4.7303689687795671E-2"/>
                  <c:y val="-1.3866877971473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1CC-4CCB-B41E-4787A111B43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2781456953641957E-3"/>
                  <c:y val="-2.5752773375594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FC32-4F57-A77C-9EC4BB9C7D2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4243140964995261E-2"/>
                  <c:y val="-5.44770206022187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C32-4F57-A77C-9EC4BB9C7D29}"/>
                </c:ext>
                <c:ext xmlns:c15="http://schemas.microsoft.com/office/drawing/2012/chart" uri="{CE6537A1-D6FC-4f65-9D91-7224C49458BB}">
                  <c15:layout>
                    <c:manualLayout>
                      <c:w val="0.1294938505203406"/>
                      <c:h val="3.9817749603803479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4.7303689687796515E-3"/>
                  <c:y val="-6.5372424722662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FC32-4F57-A77C-9EC4BB9C7D2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2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382112295.89999998</c:v>
                </c:pt>
                <c:pt idx="1">
                  <c:v>379483463.69999999</c:v>
                </c:pt>
                <c:pt idx="2">
                  <c:v>406975865.07999998</c:v>
                </c:pt>
                <c:pt idx="3">
                  <c:v>406004677.79000002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C32-4F57-A77C-9EC4BB9C7D2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 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5">
                  <a:lumMod val="50000"/>
                </a:schemeClr>
              </a:solidFill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4.730368968779565E-2"/>
                  <c:y val="-4.160063391442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460-489C-BE61-5105877B0CF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5581835383159889E-2"/>
                  <c:y val="-4.160063391442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460-489C-BE61-5105877B0CF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825922421948912E-3"/>
                  <c:y val="-0.13668779714738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460-489C-BE61-5105877B0CF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773888363292354E-2"/>
                  <c:y val="-6.7353407290015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460-489C-BE61-5105877B0CF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5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379997358.89999998</c:v>
                </c:pt>
                <c:pt idx="1">
                  <c:v>386833738.10000002</c:v>
                </c:pt>
                <c:pt idx="2">
                  <c:v>392225029.08999997</c:v>
                </c:pt>
                <c:pt idx="3">
                  <c:v>419409900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C32-4F57-A77C-9EC4BB9C7D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1127184"/>
        <c:axId val="271130320"/>
        <c:axId val="271984976"/>
      </c:bar3DChart>
      <c:catAx>
        <c:axId val="27112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1130320"/>
        <c:crosses val="autoZero"/>
        <c:auto val="1"/>
        <c:lblAlgn val="ctr"/>
        <c:lblOffset val="100"/>
        <c:noMultiLvlLbl val="0"/>
      </c:catAx>
      <c:valAx>
        <c:axId val="27113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1127184"/>
        <c:crosses val="autoZero"/>
        <c:crossBetween val="between"/>
      </c:valAx>
      <c:serAx>
        <c:axId val="2719849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1130320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246475897829847"/>
          <c:y val="0.94757540212386293"/>
          <c:w val="0.67165584789706168"/>
          <c:h val="4.05387024720166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5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Структура доходов</a:t>
            </a:r>
            <a:r>
              <a:rPr lang="ru-RU" sz="2400" b="1" baseline="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бюджета городского округа ЗАТО п. Горный в 2025 году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accent2">
                  <a:lumMod val="50000"/>
                </a:schemeClr>
              </a:solidFill>
            </a:ln>
          </c:spPr>
          <c:dPt>
            <c:idx val="0"/>
            <c:bubble3D val="0"/>
            <c:explosion val="7"/>
            <c:spPr>
              <a:solidFill>
                <a:schemeClr val="accent1"/>
              </a:solidFill>
              <a:ln w="25400">
                <a:solidFill>
                  <a:schemeClr val="accent2">
                    <a:lumMod val="50000"/>
                  </a:schemeClr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190-42E1-94B6-AD3C9D926F54}"/>
              </c:ext>
            </c:extLst>
          </c:dPt>
          <c:dPt>
            <c:idx val="1"/>
            <c:bubble3D val="0"/>
            <c:explosion val="1"/>
            <c:spPr>
              <a:solidFill>
                <a:schemeClr val="accent2"/>
              </a:solidFill>
              <a:ln w="25400">
                <a:solidFill>
                  <a:schemeClr val="accent1">
                    <a:lumMod val="50000"/>
                  </a:schemeClr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190-42E1-94B6-AD3C9D926F54}"/>
              </c:ext>
            </c:extLst>
          </c:dPt>
          <c:dLbls>
            <c:dLbl>
              <c:idx val="0"/>
              <c:layout>
                <c:manualLayout>
                  <c:x val="-7.2081745940888384E-2"/>
                  <c:y val="-8.9686834949317118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1" u="none" strike="noStrike" kern="120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F56DE3A-D4CB-413C-A502-747377EBBEC8}" type="CATEGORYNAME">
                      <a:rPr lang="ru-RU"/>
                      <a:pPr>
                        <a:defRPr sz="1400" b="1" i="1" u="none" strike="noStrike" kern="1200" baseline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23%</a:t>
                    </a: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schemeClr val="tx1"/>
                  </a:solidFill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190-42E1-94B6-AD3C9D926F54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3.83413542238768E-2"/>
                  <c:y val="-1.793772009458969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1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F7BDB92-DDB6-4871-A1E1-EAAB0A26896B}" type="CATEGORYNAME">
                      <a:rPr lang="ru-RU"/>
                      <a:pPr>
                        <a:defRPr sz="1400" b="1" i="1" u="none" strike="noStrike" kern="1200" baseline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77%</a:t>
                    </a: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/>
                  </a:solidFill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190-42E1-94B6-AD3C9D926F5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</c15:spPr>
                  <c15:layout>
                    <c:manualLayout>
                      <c:w val="0.26705720964566931"/>
                      <c:h val="0.23748183824545774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</c15:spPr>
              </c:ext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0.23</c:v>
                </c:pt>
                <c:pt idx="1">
                  <c:v>0.77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190-42E1-94B6-AD3C9D926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accent5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Структура собственных (налоговых и неналоговых) доходов бюджета городского округа ЗАТО п. Горный</a:t>
            </a:r>
            <a:b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</a:b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в 2025 году, рублей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5813075248991205E-2"/>
          <c:y val="0.20570133941787277"/>
          <c:w val="0.90099114739976116"/>
          <c:h val="0.514184238270353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0000"/>
                    <a:satMod val="160000"/>
                  </a:schemeClr>
                </a:gs>
                <a:gs pos="46000">
                  <a:schemeClr val="accent1">
                    <a:tint val="86000"/>
                    <a:satMod val="160000"/>
                  </a:schemeClr>
                </a:gs>
                <a:gs pos="100000">
                  <a:schemeClr val="accent1">
                    <a:shade val="40000"/>
                    <a:satMod val="160000"/>
                  </a:schemeClr>
                </a:gs>
              </a:gsLst>
              <a:path path="circle">
                <a:fillToRect l="50000" t="155000" r="50000" b="-55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НАЛОГИ НА ПРИБЫЛЬ, ДОХОДЫ</c:v>
                </c:pt>
                <c:pt idx="1">
                  <c:v>НАЛОГИ НА ТОВАРЫ (РАБОТЫ, УСЛУГИ), РЕАЛИЗУЕМЫЕ НА ТЕРРИТОРИИ РОССИЙСКОЙ ФЕДЕРАЦИИ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ГОСУДАРСТВЕННАЯ ПОШЛИНА</c:v>
                </c:pt>
                <c:pt idx="5">
                  <c:v>ДОХОДЫ ОТ ИСПОЛЬЗОВАНИЯ ИМУЩЕСТВА, НАХОДЯЩЕГОСЯ В ГОСУДАРСТВЕННОЙ И МУНИЦИПАЛЬНОЙ СОБСТВЕННОСТИ</c:v>
                </c:pt>
                <c:pt idx="6">
                  <c:v>ПЛАТЕЖИ ПРИ ПОЛЬЗОВАНИИ ПРИРОДНЫМИ РЕСУРСАМИ</c:v>
                </c:pt>
                <c:pt idx="7">
                  <c:v>ДОХОДЫ ОТ ОКАЗАНИЯ ПЛАТНЫХ УСЛУГ И КОМПЕНСАЦИИ ЗАТРАТ ГОСУДАРСТВА</c:v>
                </c:pt>
                <c:pt idx="8">
                  <c:v>ДОХОДЫ ОТ ПРОДАЖИ МАТЕРИАЛЬНЫХ И НЕМАТЕРИАЛЬНЫХ АКТИВОВ</c:v>
                </c:pt>
                <c:pt idx="9">
                  <c:v>ШТРАФЫ, САНКЦИИ, ВОЗМЕЩЕНИЕ УЩЕРБА</c:v>
                </c:pt>
              </c:strCache>
            </c:strRef>
          </c:cat>
          <c:val>
            <c:numRef>
              <c:f>Лист1!$B$2:$B$11</c:f>
              <c:numCache>
                <c:formatCode>#,##0</c:formatCode>
                <c:ptCount val="10"/>
                <c:pt idx="0">
                  <c:v>71763027.859999999</c:v>
                </c:pt>
                <c:pt idx="1">
                  <c:v>524285.39</c:v>
                </c:pt>
                <c:pt idx="2">
                  <c:v>2256193.5299999998</c:v>
                </c:pt>
                <c:pt idx="3">
                  <c:v>151827.23000000001</c:v>
                </c:pt>
                <c:pt idx="4">
                  <c:v>63629.55</c:v>
                </c:pt>
                <c:pt idx="5">
                  <c:v>10459961.619999999</c:v>
                </c:pt>
                <c:pt idx="6">
                  <c:v>78293.440000000002</c:v>
                </c:pt>
                <c:pt idx="7">
                  <c:v>2646207.17</c:v>
                </c:pt>
                <c:pt idx="8">
                  <c:v>4329000</c:v>
                </c:pt>
                <c:pt idx="9">
                  <c:v>33178.639999999999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8D-4152-9EA8-B32F6477C6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61319920"/>
        <c:axId val="261317176"/>
      </c:barChart>
      <c:catAx>
        <c:axId val="26131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1317176"/>
        <c:crosses val="autoZero"/>
        <c:auto val="1"/>
        <c:lblAlgn val="ctr"/>
        <c:lblOffset val="100"/>
        <c:noMultiLvlLbl val="0"/>
      </c:catAx>
      <c:valAx>
        <c:axId val="26131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131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Среднемесячная заработная плата одного работающего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dLbls>
            <c:dLbl>
              <c:idx val="0"/>
              <c:layout>
                <c:manualLayout>
                  <c:x val="-1.2594458438287182E-2"/>
                  <c:y val="-5.5970149253731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361-4033-9B4D-9D32918232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2594458438287154E-2"/>
                  <c:y val="-5.13059701492537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9361-4033-9B4D-9D32918232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6763224181360259E-2"/>
                  <c:y val="-6.063432835820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9361-4033-9B4D-9D32918232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5188916876574308E-2"/>
                  <c:y val="-6.29664179104478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9361-4033-9B4D-9D32918232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0.000</c:formatCode>
                <c:ptCount val="4"/>
                <c:pt idx="0">
                  <c:v>4.3999999999999997E-2</c:v>
                </c:pt>
                <c:pt idx="1">
                  <c:v>4.9000000000000002E-2</c:v>
                </c:pt>
                <c:pt idx="2">
                  <c:v>6.5000000000000002E-2</c:v>
                </c:pt>
                <c:pt idx="3">
                  <c:v>7.1999999999999995E-2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61-4033-9B4D-9D329182329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Фонд заработной платы работников организации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>
                  <a:lumMod val="50000"/>
                </a:schemeClr>
              </a:solidFill>
            </a:ln>
            <a:effectLst/>
            <a:sp3d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7.8715365239295006E-3"/>
                  <c:y val="-6.29664179104477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361-4033-9B4D-9D32918232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2594458438287154E-2"/>
                  <c:y val="-6.5298507462686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9361-4033-9B4D-9D32918232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1020151133501259E-2"/>
                  <c:y val="-4.6641791044776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361-4033-9B4D-9D32918232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2594458438287154E-2"/>
                  <c:y val="-4.6641791044776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9361-4033-9B4D-9D32918232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637.4</c:v>
                </c:pt>
                <c:pt idx="1">
                  <c:v>702.7</c:v>
                </c:pt>
                <c:pt idx="2">
                  <c:v>914.8</c:v>
                </c:pt>
                <c:pt idx="3">
                  <c:v>1002.8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61-4033-9B4D-9D329182329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Среднесписочная численность работников организации, чел.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  <a:effectLst/>
            <a:sp3d>
              <a:contourClr>
                <a:schemeClr val="accent3">
                  <a:lumMod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1.574307304785952E-3"/>
                  <c:y val="-3.7313432835820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361-4033-9B4D-9D32918232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722921914357683E-3"/>
                  <c:y val="-6.2966417910447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361-4033-9B4D-9D32918232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1486146095717885E-3"/>
                  <c:y val="-5.59701492537313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361-4033-9B4D-9D32918232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1486146095719039E-3"/>
                  <c:y val="-4.8973880597014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361-4033-9B4D-9D32918232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1128</c:v>
                </c:pt>
                <c:pt idx="1">
                  <c:v>1107</c:v>
                </c:pt>
                <c:pt idx="2">
                  <c:v>1122</c:v>
                </c:pt>
                <c:pt idx="3">
                  <c:v>1127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361-4033-9B4D-9D3291823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3388088"/>
        <c:axId val="273389264"/>
        <c:axId val="271983704"/>
      </c:bar3DChart>
      <c:catAx>
        <c:axId val="27338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3389264"/>
        <c:crosses val="autoZero"/>
        <c:auto val="1"/>
        <c:lblAlgn val="ctr"/>
        <c:lblOffset val="100"/>
        <c:noMultiLvlLbl val="0"/>
      </c:catAx>
      <c:valAx>
        <c:axId val="27338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3388088"/>
        <c:crosses val="autoZero"/>
        <c:crossBetween val="between"/>
      </c:valAx>
      <c:serAx>
        <c:axId val="271983704"/>
        <c:scaling>
          <c:orientation val="minMax"/>
        </c:scaling>
        <c:delete val="1"/>
        <c:axPos val="b"/>
        <c:majorTickMark val="none"/>
        <c:minorTickMark val="none"/>
        <c:tickLblPos val="nextTo"/>
        <c:crossAx val="273389264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870502687478927"/>
          <c:y val="0.84633439593371729"/>
          <c:w val="0.63833289533707527"/>
          <c:h val="0.139673066752849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</a:t>
            </a:r>
            <a:r>
              <a:rPr lang="ru-RU" sz="18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основной капитал по полному кругу хозяйствующих субъектов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282467532467533"/>
          <c:y val="0.22207512051189682"/>
          <c:w val="0.8392857142857143"/>
          <c:h val="0.631928361895939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инвестиций (в основной капитал) за счет всех источников финансирования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tx1"/>
                </a:solidFill>
              </a:ln>
              <a:effectLst/>
              <a:sp3d contourW="25400"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CB5-4531-B822-72524E890E6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  <a:sp3d contourW="25400"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CB5-4531-B822-72524E890E6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tx1"/>
                </a:solidFill>
              </a:ln>
              <a:effectLst/>
              <a:sp3d contourW="25400"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6CB5-4531-B822-72524E890E6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tx1"/>
                </a:solidFill>
              </a:ln>
              <a:effectLst/>
              <a:sp3d contourW="25400"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CB5-4531-B822-72524E890E68}"/>
              </c:ext>
            </c:extLst>
          </c:dPt>
          <c:dLbls>
            <c:dLbl>
              <c:idx val="0"/>
              <c:layout>
                <c:manualLayout>
                  <c:x val="-0.13841707996727681"/>
                  <c:y val="6.01422983891719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CB5-4531-B822-72524E890E6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6062531956232742"/>
                  <c:y val="-0.21006188564664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CB5-4531-B822-72524E890E6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3963633807137743"/>
                  <c:y val="-0.195991156742662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CB5-4531-B822-72524E890E6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1753892269148175"/>
                  <c:y val="5.90877120752062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CB5-4531-B822-72524E890E6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12.2</c:v>
                </c:pt>
                <c:pt idx="1">
                  <c:v>13.2</c:v>
                </c:pt>
                <c:pt idx="2">
                  <c:v>20</c:v>
                </c:pt>
                <c:pt idx="3">
                  <c:v>21.06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B5-4531-B822-72524E890E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5655979711396835"/>
          <c:y val="0.16218799855900365"/>
          <c:w val="0.11541579454466927"/>
          <c:h val="0.646756900485478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1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40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/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6.1047552400991779E-2"/>
          <c:y val="4.2939767869957263E-2"/>
          <c:w val="0.56644237753073745"/>
          <c:h val="0.8325760881615477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Среднегодовая численность постоянного населения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A00-45B4-ABB2-EBC2DE1C612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A00-45B4-ABB2-EBC2DE1C612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A00-45B4-ABB2-EBC2DE1C612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8575">
                <a:solidFill>
                  <a:schemeClr val="accent1"/>
                </a:solidFill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7373</c:v>
                </c:pt>
                <c:pt idx="1">
                  <c:v>7335</c:v>
                </c:pt>
                <c:pt idx="2">
                  <c:v>7328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A00-45B4-ABB2-EBC2DE1C612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Среднесписочная численность работников организации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8987720604218373E-2"/>
                  <c:y val="-0.111035927116158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D3A-48FE-8DE2-E23C658E04F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544984448221535E-2"/>
                  <c:y val="-0.104013915322454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8F7-47EF-9B21-A4FF82AE32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138409593426423E-2"/>
                  <c:y val="-0.10649043711584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8F7-47EF-9B21-A4FF82AE32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8575">
                <a:solidFill>
                  <a:schemeClr val="accent2">
                    <a:lumMod val="75000"/>
                  </a:schemeClr>
                </a:solidFill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1190</c:v>
                </c:pt>
                <c:pt idx="1">
                  <c:v>1107</c:v>
                </c:pt>
                <c:pt idx="2">
                  <c:v>1122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A00-45B4-ABB2-EBC2DE1C612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Численность детей всего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4.2137056417140287E-2"/>
                  <c:y val="-9.6788126735515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D3A-48FE-8DE2-E23C658E04F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487082500671135E-2"/>
                  <c:y val="-7.86373670088296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D3A-48FE-8DE2-E23C658E04F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8114189244934785E-2"/>
                  <c:y val="-4.4577392281052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8F7-47EF-9B21-A4FF82AE32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8575">
                <a:solidFill>
                  <a:schemeClr val="accent3">
                    <a:lumMod val="75000"/>
                  </a:schemeClr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1893</c:v>
                </c:pt>
                <c:pt idx="1">
                  <c:v>1751</c:v>
                </c:pt>
                <c:pt idx="2">
                  <c:v>1668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24-4E50-BB44-8263893D848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Численность детей в возрасте 0-6 лет 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4152284397076227E-2"/>
                  <c:y val="-6.8292720975944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624-4E50-BB44-8263893D848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894464680549293E-2"/>
                  <c:y val="-8.42017409753205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8F7-47EF-9B21-A4FF82AE32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8114189244934785E-2"/>
                  <c:y val="-8.6678262768712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8F7-47EF-9B21-A4FF82AE324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8575">
                <a:solidFill>
                  <a:schemeClr val="accent4">
                    <a:lumMod val="75000"/>
                  </a:schemeClr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563</c:v>
                </c:pt>
                <c:pt idx="1">
                  <c:v>620</c:v>
                </c:pt>
                <c:pt idx="2">
                  <c:v>504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624-4E50-BB44-8263893D848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Численность детей в возрасте 7-17 лет 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2.629809095119021E-2"/>
                  <c:y val="-6.7069865214813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624-4E50-BB44-8263893D848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629809095119013E-2"/>
                  <c:y val="-3.71478269008767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D3A-48FE-8DE2-E23C658E04F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8019580144979646E-2"/>
                  <c:y val="-1.7131875760506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A-48FE-8DE2-E23C658E04F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8575">
                <a:solidFill>
                  <a:schemeClr val="accent6">
                    <a:lumMod val="75000"/>
                  </a:schemeClr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1330</c:v>
                </c:pt>
                <c:pt idx="1">
                  <c:v>1131</c:v>
                </c:pt>
                <c:pt idx="2">
                  <c:v>1164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624-4E50-BB44-8263893D8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3389656"/>
        <c:axId val="273385736"/>
        <c:axId val="0"/>
      </c:bar3DChart>
      <c:catAx>
        <c:axId val="273389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273385736"/>
        <c:crosses val="autoZero"/>
        <c:auto val="1"/>
        <c:lblAlgn val="ctr"/>
        <c:lblOffset val="100"/>
        <c:noMultiLvlLbl val="0"/>
      </c:catAx>
      <c:valAx>
        <c:axId val="273385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273389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0333416896240588"/>
          <c:y val="1.8952132779739709E-4"/>
          <c:w val="0.3839525876552341"/>
          <c:h val="0.9998104786722026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384-4A45-9F3E-9D4B69A0419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384-4A45-9F3E-9D4B69A0419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60</c:v>
                </c:pt>
                <c:pt idx="1">
                  <c:v>58</c:v>
                </c:pt>
                <c:pt idx="2">
                  <c:v>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3A3-40E5-B065-C8F502E43B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386912"/>
        <c:axId val="273386128"/>
      </c:barChart>
      <c:catAx>
        <c:axId val="273386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accent1">
                <a:alpha val="95000"/>
              </a:schemeClr>
            </a:solidFill>
          </a:ln>
        </c:spPr>
        <c:txPr>
          <a:bodyPr/>
          <a:lstStyle/>
          <a:p>
            <a:pPr>
              <a:defRPr sz="1600" b="1"/>
            </a:pPr>
            <a:endParaRPr lang="ru-RU"/>
          </a:p>
        </c:txPr>
        <c:crossAx val="273386128"/>
        <c:crosses val="autoZero"/>
        <c:auto val="1"/>
        <c:lblAlgn val="ctr"/>
        <c:lblOffset val="100"/>
        <c:noMultiLvlLbl val="0"/>
      </c:catAx>
      <c:valAx>
        <c:axId val="2733861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273386912"/>
        <c:crosses val="autoZero"/>
        <c:crossBetween val="between"/>
      </c:valAx>
      <c:spPr>
        <a:ln>
          <a:solidFill>
            <a:schemeClr val="accent1">
              <a:alpha val="90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400" b="0" i="0" u="none" strike="noStrike" kern="1200" spc="0" baseline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i="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Динамика численности населения городского округа ЗАТО п. Горный за 2022-2025</a:t>
            </a:r>
            <a:r>
              <a:rPr lang="ru-RU" sz="2400" b="1" i="0" baseline="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года (на конец года), челове</a:t>
            </a:r>
            <a:r>
              <a:rPr lang="ru-RU" sz="2400" b="1" baseline="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к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14081389567114666"/>
          <c:y val="2.6333088263267184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6466284963672661E-2"/>
          <c:y val="0.22632002226432077"/>
          <c:w val="0.93057424284028589"/>
          <c:h val="0.5957044801609593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населения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  <a:sp3d/>
          </c:spPr>
          <c:invertIfNegative val="0"/>
          <c:dLbls>
            <c:spPr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ightArrowCallout">
                    <a:avLst/>
                  </a:prstGeom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0</c:formatCode>
                <c:ptCount val="4"/>
                <c:pt idx="0">
                  <c:v>7565</c:v>
                </c:pt>
                <c:pt idx="1">
                  <c:v>7411</c:v>
                </c:pt>
                <c:pt idx="2">
                  <c:v>7335</c:v>
                </c:pt>
                <c:pt idx="3">
                  <c:v>7328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854-4838-B304-BDF16B695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3386520"/>
        <c:axId val="273390048"/>
        <c:axId val="0"/>
      </c:bar3DChart>
      <c:catAx>
        <c:axId val="27338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3390048"/>
        <c:crosses val="autoZero"/>
        <c:auto val="1"/>
        <c:lblAlgn val="ctr"/>
        <c:lblOffset val="100"/>
        <c:noMultiLvlLbl val="0"/>
      </c:catAx>
      <c:valAx>
        <c:axId val="27339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338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985007087356303"/>
          <c:y val="0.92093598190707116"/>
          <c:w val="0.25794349781442261"/>
          <c:h val="5.36514770039014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 родившихся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37</c:v>
                </c:pt>
                <c:pt idx="1">
                  <c:v>30</c:v>
                </c:pt>
                <c:pt idx="2">
                  <c:v>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E2-40BE-92E9-5C855D1F86C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число умерших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42</c:v>
                </c:pt>
                <c:pt idx="1">
                  <c:v>37</c:v>
                </c:pt>
                <c:pt idx="2">
                  <c:v>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0E2-40BE-92E9-5C855D1F86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387304"/>
        <c:axId val="273387696"/>
      </c:barChart>
      <c:catAx>
        <c:axId val="2733873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273387696"/>
        <c:crosses val="autoZero"/>
        <c:auto val="1"/>
        <c:lblAlgn val="ctr"/>
        <c:lblOffset val="100"/>
        <c:noMultiLvlLbl val="0"/>
      </c:catAx>
      <c:valAx>
        <c:axId val="27338769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2733873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0.20242</cdr:x>
      <cdr:y>0.46903</cdr:y>
    </cdr:from>
    <cdr:to>
      <cdr:x>0.22924</cdr:x>
      <cdr:y>0.56017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H="1">
          <a:off x="2377440" y="2405280"/>
          <a:ext cx="314960" cy="46736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0.16782</cdr:x>
      <cdr:y>0.5</cdr:y>
    </cdr:from>
    <cdr:to>
      <cdr:x>0.18426</cdr:x>
      <cdr:y>0.61763</cdr:y>
    </cdr:to>
    <cdr:cxnSp macro="">
      <cdr:nvCxnSpPr>
        <cdr:cNvPr id="10" name="Прямая соединительная линия 9"/>
        <cdr:cNvCxnSpPr/>
      </cdr:nvCxnSpPr>
      <cdr:spPr>
        <a:xfrm xmlns:a="http://schemas.openxmlformats.org/drawingml/2006/main" flipH="1">
          <a:off x="1971040" y="2564080"/>
          <a:ext cx="193040" cy="6032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0.21021</cdr:x>
      <cdr:y>0.60772</cdr:y>
    </cdr:from>
    <cdr:to>
      <cdr:x>0.21972</cdr:x>
      <cdr:y>0.6731</cdr:y>
    </cdr:to>
    <cdr:cxnSp macro="">
      <cdr:nvCxnSpPr>
        <cdr:cNvPr id="13" name="Прямая соединительная линия 12"/>
        <cdr:cNvCxnSpPr/>
      </cdr:nvCxnSpPr>
      <cdr:spPr>
        <a:xfrm xmlns:a="http://schemas.openxmlformats.org/drawingml/2006/main" flipH="1">
          <a:off x="2468880" y="3116480"/>
          <a:ext cx="111760" cy="3352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0.23356</cdr:x>
      <cdr:y>0.54828</cdr:y>
    </cdr:from>
    <cdr:to>
      <cdr:x>0.24913</cdr:x>
      <cdr:y>0.63149</cdr:y>
    </cdr:to>
    <cdr:cxnSp macro="">
      <cdr:nvCxnSpPr>
        <cdr:cNvPr id="17" name="Прямая соединительная линия 16"/>
        <cdr:cNvCxnSpPr/>
      </cdr:nvCxnSpPr>
      <cdr:spPr>
        <a:xfrm xmlns:a="http://schemas.openxmlformats.org/drawingml/2006/main" flipH="1">
          <a:off x="2743200" y="2811680"/>
          <a:ext cx="182880" cy="42672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0.30536</cdr:x>
      <cdr:y>0.55819</cdr:y>
    </cdr:from>
    <cdr:to>
      <cdr:x>0.32093</cdr:x>
      <cdr:y>0.65923</cdr:y>
    </cdr:to>
    <cdr:cxnSp macro="">
      <cdr:nvCxnSpPr>
        <cdr:cNvPr id="20" name="Прямая соединительная линия 19"/>
        <cdr:cNvCxnSpPr/>
      </cdr:nvCxnSpPr>
      <cdr:spPr>
        <a:xfrm xmlns:a="http://schemas.openxmlformats.org/drawingml/2006/main" flipH="1">
          <a:off x="3586480" y="2862480"/>
          <a:ext cx="182880" cy="51816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0.33651</cdr:x>
      <cdr:y>0.5364</cdr:y>
    </cdr:from>
    <cdr:to>
      <cdr:x>0.36332</cdr:x>
      <cdr:y>0.62159</cdr:y>
    </cdr:to>
    <cdr:cxnSp macro="">
      <cdr:nvCxnSpPr>
        <cdr:cNvPr id="24" name="Прямая соединительная линия 23"/>
        <cdr:cNvCxnSpPr/>
      </cdr:nvCxnSpPr>
      <cdr:spPr>
        <a:xfrm xmlns:a="http://schemas.openxmlformats.org/drawingml/2006/main" flipV="1">
          <a:off x="3952240" y="2750720"/>
          <a:ext cx="314960" cy="4368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0.35121</cdr:x>
      <cdr:y>0.62555</cdr:y>
    </cdr:from>
    <cdr:to>
      <cdr:x>0.36592</cdr:x>
      <cdr:y>0.71867</cdr:y>
    </cdr:to>
    <cdr:cxnSp macro="">
      <cdr:nvCxnSpPr>
        <cdr:cNvPr id="27" name="Прямая соединительная линия 26"/>
        <cdr:cNvCxnSpPr/>
      </cdr:nvCxnSpPr>
      <cdr:spPr>
        <a:xfrm xmlns:a="http://schemas.openxmlformats.org/drawingml/2006/main" flipH="1">
          <a:off x="4124960" y="3207920"/>
          <a:ext cx="172720" cy="47752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0.38062</cdr:x>
      <cdr:y>0.63744</cdr:y>
    </cdr:from>
    <cdr:to>
      <cdr:x>0.40052</cdr:x>
      <cdr:y>0.66914</cdr:y>
    </cdr:to>
    <cdr:cxnSp macro="">
      <cdr:nvCxnSpPr>
        <cdr:cNvPr id="30" name="Прямая соединительная линия 29"/>
        <cdr:cNvCxnSpPr/>
      </cdr:nvCxnSpPr>
      <cdr:spPr>
        <a:xfrm xmlns:a="http://schemas.openxmlformats.org/drawingml/2006/main" flipH="1">
          <a:off x="4470400" y="3268880"/>
          <a:ext cx="233680" cy="16256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0.46021</cdr:x>
      <cdr:y>0.59781</cdr:y>
    </cdr:from>
    <cdr:to>
      <cdr:x>0.47059</cdr:x>
      <cdr:y>0.69291</cdr:y>
    </cdr:to>
    <cdr:cxnSp macro="">
      <cdr:nvCxnSpPr>
        <cdr:cNvPr id="35" name="Прямая соединительная линия 34"/>
        <cdr:cNvCxnSpPr/>
      </cdr:nvCxnSpPr>
      <cdr:spPr>
        <a:xfrm xmlns:a="http://schemas.openxmlformats.org/drawingml/2006/main" flipH="1">
          <a:off x="5405120" y="3065680"/>
          <a:ext cx="121920" cy="4876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0.48097</cdr:x>
      <cdr:y>0.61564</cdr:y>
    </cdr:from>
    <cdr:to>
      <cdr:x>0.51125</cdr:x>
      <cdr:y>0.6731</cdr:y>
    </cdr:to>
    <cdr:cxnSp macro="">
      <cdr:nvCxnSpPr>
        <cdr:cNvPr id="39" name="Прямая соединительная линия 38"/>
        <cdr:cNvCxnSpPr/>
      </cdr:nvCxnSpPr>
      <cdr:spPr>
        <a:xfrm xmlns:a="http://schemas.openxmlformats.org/drawingml/2006/main" flipH="1">
          <a:off x="5648960" y="3157120"/>
          <a:ext cx="355600" cy="29464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</cdr:x>
      <cdr:y>0.67508</cdr:y>
    </cdr:from>
    <cdr:to>
      <cdr:x>0.52941</cdr:x>
      <cdr:y>0.7682</cdr:y>
    </cdr:to>
    <cdr:cxnSp macro="">
      <cdr:nvCxnSpPr>
        <cdr:cNvPr id="42" name="Прямая соединительная линия 41"/>
        <cdr:cNvCxnSpPr/>
      </cdr:nvCxnSpPr>
      <cdr:spPr>
        <a:xfrm xmlns:a="http://schemas.openxmlformats.org/drawingml/2006/main" flipH="1">
          <a:off x="5872479" y="3461920"/>
          <a:ext cx="345441" cy="47752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0.54239</cdr:x>
      <cdr:y>0.70678</cdr:y>
    </cdr:from>
    <cdr:to>
      <cdr:x>0.57093</cdr:x>
      <cdr:y>0.72065</cdr:y>
    </cdr:to>
    <cdr:cxnSp macro="">
      <cdr:nvCxnSpPr>
        <cdr:cNvPr id="45" name="Прямая соединительная линия 44"/>
        <cdr:cNvCxnSpPr/>
      </cdr:nvCxnSpPr>
      <cdr:spPr>
        <a:xfrm xmlns:a="http://schemas.openxmlformats.org/drawingml/2006/main" flipH="1">
          <a:off x="6370320" y="3624480"/>
          <a:ext cx="335280" cy="7112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DDCB7EC-CEDA-42D5-8A0A-747B258F7B12}" type="datetime1">
              <a:rPr lang="ru-RU" smtClean="0"/>
              <a:t>07.10.2026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78FE58C-C1A6-4C4C-90C2-B7F5B0504B2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605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7BBAA-8962-46BE-8131-E6CE08071E10}" type="datetime1">
              <a:rPr lang="ru-RU" smtClean="0"/>
              <a:pPr/>
              <a:t>07.10.2026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5075"/>
            <a:ext cx="5924550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4"/>
            <a:ext cx="5438140" cy="38879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10E1E9A-E921-4174-A0FC-51868D7AC56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3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188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0944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5047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9640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353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3940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951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8721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937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934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3391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795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90478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38439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29141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6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8746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2AAF71-7088-4082-A4B5-5D2286FF71AE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4670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50B887-75E0-4C5B-AF37-E33049182621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879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379668-2161-488D-96B8-6A859D0F15B4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676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939C50-7762-4792-95E1-E7874CF6E4AE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901220-6B3C-4719-8281-16AA8BA3EF64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316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D7245F-B3C7-4358-926A-1EE496656B67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1058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D0A9D0-FD05-4374-8990-9A13D81CB546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1514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970C57-C6EC-43E3-AE3A-40D83CDB2BD6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871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24B01-8CDF-43F1-A896-03E2F79CCBAE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1935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05DDED-C00D-420D-BCCC-88709E63D747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2188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DCCF59-F12C-4B22-A0B5-0569E7EBF814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888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130E92-8550-4A93-A5ED-7A5CF78928CB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138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C3194B10-7A25-4893-8C5C-B707DE59842E}" type="datetime1">
              <a:rPr lang="ru-RU" noProof="0" smtClean="0"/>
              <a:t>07.10.2026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B7BAC7-FE87-40F6-AA24-4F4685D1B022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1464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pos="984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jpg"/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12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Relationship Id="rId14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8636" y="889348"/>
            <a:ext cx="9144000" cy="1612726"/>
          </a:xfrm>
        </p:spPr>
        <p:txBody>
          <a:bodyPr rtlCol="0">
            <a:normAutofit fontScale="90000"/>
          </a:bodyPr>
          <a:lstStyle/>
          <a:p>
            <a:r>
              <a:rPr lang="ru-RU" sz="4400" b="1" dirty="0"/>
              <a:t>Инвестиционный паспорт городского округа ЗАТО п. Горный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34630" y="6119769"/>
            <a:ext cx="7649227" cy="556603"/>
          </a:xfrm>
        </p:spPr>
        <p:txBody>
          <a:bodyPr rtlCol="0"/>
          <a:lstStyle/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городского округа ЗАТО п. Горный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234" y="2882856"/>
            <a:ext cx="2031566" cy="249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7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58555" y="329810"/>
            <a:ext cx="5041204" cy="799796"/>
          </a:xfrm>
        </p:spPr>
        <p:txBody>
          <a:bodyPr rtlCol="0">
            <a:noAutofit/>
          </a:bodyPr>
          <a:lstStyle/>
          <a:p>
            <a:pPr rtl="0"/>
            <a:r>
              <a:rPr lang="ru-RU" sz="2000" b="1" dirty="0" smtClean="0"/>
              <a:t>Немного о городском округе….</a:t>
            </a:r>
            <a:endParaRPr lang="ru-RU" sz="2000" b="1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5956300" y="990600"/>
            <a:ext cx="5868270" cy="4520852"/>
          </a:xfrm>
        </p:spPr>
        <p:txBody>
          <a:bodyPr rtlCol="0">
            <a:normAutofit/>
          </a:bodyPr>
          <a:lstStyle/>
          <a:p>
            <a:pPr marL="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ЗАТО п. Горный</a:t>
            </a:r>
          </a:p>
          <a:p>
            <a:pPr marL="0" lvl="0" indent="45000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удалении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шумного города,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находят больше времени для общения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семьёй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друзьями,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автомобилисты пропускают пешеходов, а дети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 играют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дворе. Здесь процветает патриотизм и слава Родине! Здесь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 жить и хочется мечтать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дальше!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776" y="1685959"/>
            <a:ext cx="5103224" cy="382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3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612884" y="363256"/>
            <a:ext cx="3019816" cy="799796"/>
          </a:xfrm>
        </p:spPr>
        <p:txBody>
          <a:bodyPr rtlCol="0">
            <a:noAutofit/>
          </a:bodyPr>
          <a:lstStyle/>
          <a:p>
            <a:pPr rtl="0"/>
            <a:r>
              <a:rPr lang="ru-RU" sz="3200" b="1" dirty="0" smtClean="0"/>
              <a:t>СОДЕРЖАНИЕ</a:t>
            </a:r>
            <a:endParaRPr lang="ru-RU" sz="3200" b="1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601940" y="1505952"/>
            <a:ext cx="9582411" cy="3058219"/>
          </a:xfrm>
        </p:spPr>
        <p:txBody>
          <a:bodyPr rtlCol="0">
            <a:normAutofit/>
          </a:bodyPr>
          <a:lstStyle/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Географическое положение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Историческая справка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инвесторов</a:t>
            </a:r>
          </a:p>
        </p:txBody>
      </p:sp>
    </p:spTree>
    <p:extLst>
      <p:ext uri="{BB962C8B-B14F-4D97-AF65-F5344CB8AC3E}">
        <p14:creationId xmlns:p14="http://schemas.microsoft.com/office/powerpoint/2010/main" val="165701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673084" y="363256"/>
            <a:ext cx="4708916" cy="799796"/>
          </a:xfrm>
        </p:spPr>
        <p:txBody>
          <a:bodyPr rtlCol="0">
            <a:noAutofit/>
          </a:bodyPr>
          <a:lstStyle/>
          <a:p>
            <a:pPr rtl="0"/>
            <a:r>
              <a:rPr lang="ru-RU" sz="3200" b="1" dirty="0" smtClean="0"/>
              <a:t>ОБЩАЯ ИНФОРМАЦИЯ</a:t>
            </a:r>
            <a:endParaRPr lang="ru-RU" sz="3200" b="1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851770" y="1163052"/>
            <a:ext cx="10534389" cy="5212696"/>
          </a:xfrm>
        </p:spPr>
        <p:txBody>
          <a:bodyPr rtlCol="0">
            <a:noAutofit/>
          </a:bodyPr>
          <a:lstStyle/>
          <a:p>
            <a:pPr marL="0" lvl="0" indent="4500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Закрытое административно-территориальное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посёлок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Горный в Забайкальском крае России образован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октября 1965 года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связи с размещением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Харбинского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соединения ракетных войск стратегического назначения, является закрытым административно-территориальным образованием (ЗАТО), имеет статус городского округа, граничит с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Улётовским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районом Забайкальского края.</a:t>
            </a:r>
          </a:p>
          <a:p>
            <a:pPr marL="0" lvl="0" indent="45000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 ЗАТО п. Горный имеет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своём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 один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населённый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посёлок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Горный, состоящий из двух частей. Расстояние между ними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24,7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км. Дорога, соединяющая эти две части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посёлка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проходит по земельному участку, находящемуся в федеральной собственности. Дорогой, как объектом недвижимости, владеет Министерство обороны РФ.</a:t>
            </a:r>
          </a:p>
          <a:p>
            <a:pPr marL="0" lvl="0" indent="45000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момент появления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лощадь посёлка составляла 234 га, в 2017 году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городского округа достигла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626,93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га. Граница городского округа в проекте генерального плана отображена согласно землеустроительного дела. </a:t>
            </a:r>
          </a:p>
          <a:p>
            <a:pPr marL="0" lvl="0" indent="4500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часть территории городского округа занята зоной рекреационного назначения - зоной лесов и многолетних насаждений, зоной природного ландшафта и неиспользуемых территорий, зоной озеленения общего пользования. На востоке городского округа с юго-востока на северо-запад протекает река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Житкомыл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83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038084" y="363256"/>
            <a:ext cx="5686816" cy="799796"/>
          </a:xfrm>
        </p:spPr>
        <p:txBody>
          <a:bodyPr rtlCol="0">
            <a:noAutofit/>
          </a:bodyPr>
          <a:lstStyle/>
          <a:p>
            <a:pPr rtl="0"/>
            <a:r>
              <a:rPr lang="ru-RU" sz="3200" b="1" dirty="0" smtClean="0"/>
              <a:t>Географическое положение</a:t>
            </a:r>
            <a:endParaRPr lang="ru-RU" sz="3200" b="1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851770" y="1388300"/>
            <a:ext cx="10534389" cy="3006247"/>
          </a:xfrm>
        </p:spPr>
        <p:txBody>
          <a:bodyPr rtlCol="0">
            <a:noAutofit/>
          </a:bodyPr>
          <a:lstStyle/>
          <a:p>
            <a:pPr marL="0" lvl="0" indent="4500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Посёлок расположен в 85 км юго-западнее краевого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(г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Чита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км северо-восточнее районного центра (село Улёты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рядом с посёлком Дровяная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Улётовского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района, в 43 км к юго-востоку от ближайшей железнодорожной станции Лесная на ветке Забайкальской железной дороги (Транссибирская магистраль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4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 от станции Голубичная (филиал Лесная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 ст. Елена (нерабочая, рампа Голубичная).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18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711184" y="363256"/>
            <a:ext cx="4670816" cy="799796"/>
          </a:xfrm>
        </p:spPr>
        <p:txBody>
          <a:bodyPr rtlCol="0">
            <a:noAutofit/>
          </a:bodyPr>
          <a:lstStyle/>
          <a:p>
            <a:pPr rtl="0"/>
            <a:r>
              <a:rPr lang="ru-RU" sz="3200" b="1" dirty="0" smtClean="0"/>
              <a:t>Историческая справка</a:t>
            </a:r>
            <a:endParaRPr lang="ru-RU" sz="3200" b="1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851770" y="1206500"/>
            <a:ext cx="10534389" cy="5295900"/>
          </a:xfrm>
        </p:spPr>
        <p:txBody>
          <a:bodyPr rtlCol="0">
            <a:noAutofit/>
          </a:bodyPr>
          <a:lstStyle/>
          <a:p>
            <a:pPr marL="0" lvl="0" indent="4500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посёлок Горный был образован Указом Президиума Верховного Совета РСФСР от 19 октября 1965 года для обслуживания военнослужащих и гражданского персонала войсковой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размещением штаба 4-й ракетной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Харбинской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дивизии Ракетных войск стратегического назначения, которая базировалась в посёлке до своего расформирования в 2002 году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00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Президиума Верховного Совета Российской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июля 1993 года № 5572-1 посёлок Горный (Чита-46)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включён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Перечень закрытых административно-территориальных образований (ЗАТО), в которых устанавливается особый режим безопасного функционирования предприятий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00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посёлке базируется 200-я отдельная артиллерийская бригада, а также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сформированная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декабре 2016 года 3-я ракетная бригада 29-й общевойсковой армии Восточного военного округа. Бригада вооружена оперативно-тактическими ракетными комплексами «Искандер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lvl="0" indent="4500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2007 года в Читинской области Горный, составлявший ЗАТО,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выделялся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населённый пункт областного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2007 году он были включён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законодательно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административный район (Улётовский) наравне с другими населёнными пунктами, находившимися в областном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подчинении.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особенность административно-территориального устройства была сохранена при преобразовании Читинской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Забайкальский край в 2008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году.</a:t>
            </a:r>
          </a:p>
        </p:txBody>
      </p:sp>
    </p:spTree>
    <p:extLst>
      <p:ext uri="{BB962C8B-B14F-4D97-AF65-F5344CB8AC3E}">
        <p14:creationId xmlns:p14="http://schemas.microsoft.com/office/powerpoint/2010/main" val="289125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45016385"/>
              </p:ext>
            </p:extLst>
          </p:nvPr>
        </p:nvGraphicFramePr>
        <p:xfrm>
          <a:off x="894080" y="233680"/>
          <a:ext cx="10739120" cy="641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187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30749270"/>
              </p:ext>
            </p:extLst>
          </p:nvPr>
        </p:nvGraphicFramePr>
        <p:xfrm>
          <a:off x="2093007" y="364066"/>
          <a:ext cx="8280876" cy="5664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035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234986962"/>
              </p:ext>
            </p:extLst>
          </p:nvPr>
        </p:nvGraphicFramePr>
        <p:xfrm>
          <a:off x="487680" y="121920"/>
          <a:ext cx="11430000" cy="6583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9887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5200" y="365125"/>
            <a:ext cx="10388600" cy="1325563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/>
              <a:t>Социально-экономические показатели </a:t>
            </a:r>
            <a:br>
              <a:rPr lang="ru-RU" sz="2200" b="1" dirty="0"/>
            </a:br>
            <a:r>
              <a:rPr lang="ru-RU" sz="2200" b="1" dirty="0"/>
              <a:t>городского округа ЗАТО п. </a:t>
            </a:r>
            <a:r>
              <a:rPr lang="ru-RU" sz="2200" b="1" dirty="0" smtClean="0"/>
              <a:t>Горный в динамике за 2023-2026 года, </a:t>
            </a:r>
            <a:r>
              <a:rPr lang="ru-RU" sz="2200" b="1" dirty="0"/>
              <a:t>млн. руб.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456190299"/>
              </p:ext>
            </p:extLst>
          </p:nvPr>
        </p:nvGraphicFramePr>
        <p:xfrm>
          <a:off x="2052320" y="1412240"/>
          <a:ext cx="9123680" cy="511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497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1080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/>
              <a:t>Социально-экономические показатели </a:t>
            </a:r>
            <a:br>
              <a:rPr lang="ru-RU" sz="2400" b="1" dirty="0"/>
            </a:br>
            <a:r>
              <a:rPr lang="ru-RU" sz="2400" b="1" dirty="0"/>
              <a:t>городского округа ЗАТО п. </a:t>
            </a:r>
            <a:r>
              <a:rPr lang="ru-RU" sz="2400" b="1" dirty="0" smtClean="0"/>
              <a:t>Горный в динамике за 2023-2026 года, </a:t>
            </a:r>
            <a:r>
              <a:rPr lang="ru-RU" sz="2400" b="1" dirty="0"/>
              <a:t>млн. руб.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766696617"/>
              </p:ext>
            </p:extLst>
          </p:nvPr>
        </p:nvGraphicFramePr>
        <p:xfrm>
          <a:off x="2324100" y="1808480"/>
          <a:ext cx="902970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406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9408" y="365126"/>
            <a:ext cx="10154392" cy="10599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5B9BD5">
                    <a:lumMod val="75000"/>
                  </a:srgbClr>
                </a:solidFill>
              </a:rPr>
              <a:t>Социально-экономические </a:t>
            </a:r>
            <a:r>
              <a:rPr lang="ru-RU" sz="2400" b="1" dirty="0">
                <a:solidFill>
                  <a:srgbClr val="5B9BD5">
                    <a:lumMod val="75000"/>
                  </a:srgbClr>
                </a:solidFill>
              </a:rPr>
              <a:t>показатели </a:t>
            </a:r>
            <a:r>
              <a:rPr lang="ru-RU" sz="2400" b="1" dirty="0" smtClean="0">
                <a:solidFill>
                  <a:srgbClr val="5B9BD5">
                    <a:lumMod val="75000"/>
                  </a:srgbClr>
                </a:solidFill>
              </a:rPr>
              <a:t/>
            </a:r>
            <a:br>
              <a:rPr lang="ru-RU" sz="2400" b="1" dirty="0" smtClean="0">
                <a:solidFill>
                  <a:srgbClr val="5B9BD5">
                    <a:lumMod val="75000"/>
                  </a:srgbClr>
                </a:solidFill>
              </a:rPr>
            </a:br>
            <a:r>
              <a:rPr lang="ru-RU" sz="2400" b="1" dirty="0" smtClean="0">
                <a:solidFill>
                  <a:srgbClr val="5B9BD5">
                    <a:lumMod val="75000"/>
                  </a:srgbClr>
                </a:solidFill>
              </a:rPr>
              <a:t>городского округа ЗАТО </a:t>
            </a:r>
            <a:r>
              <a:rPr lang="ru-RU" sz="2400" b="1" dirty="0">
                <a:solidFill>
                  <a:srgbClr val="5B9BD5">
                    <a:lumMod val="75000"/>
                  </a:srgbClr>
                </a:solidFill>
              </a:rPr>
              <a:t>п. </a:t>
            </a:r>
            <a:r>
              <a:rPr lang="ru-RU" sz="2400" b="1" dirty="0" smtClean="0">
                <a:solidFill>
                  <a:srgbClr val="5B9BD5">
                    <a:lumMod val="75000"/>
                  </a:srgbClr>
                </a:solidFill>
              </a:rPr>
              <a:t>Горный в динамике за 2023-2025 года, чел.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2585506"/>
              </p:ext>
            </p:extLst>
          </p:nvPr>
        </p:nvGraphicFramePr>
        <p:xfrm>
          <a:off x="447040" y="1425040"/>
          <a:ext cx="11744959" cy="5128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665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1278" y="388876"/>
            <a:ext cx="10332522" cy="107178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Количество субъектов малого и среднего предпринимательства (количество индивидуальных предпринимателей) в городском округе ЗАТО п. Горный в динамике за 2023-2025 года, единиц</a:t>
            </a:r>
            <a:endParaRPr lang="ru-RU" sz="24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9388146"/>
              </p:ext>
            </p:extLst>
          </p:nvPr>
        </p:nvGraphicFramePr>
        <p:xfrm>
          <a:off x="1206960" y="1460664"/>
          <a:ext cx="10040092" cy="4575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829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91694865"/>
              </p:ext>
            </p:extLst>
          </p:nvPr>
        </p:nvGraphicFramePr>
        <p:xfrm>
          <a:off x="944880" y="486888"/>
          <a:ext cx="10779760" cy="5997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9196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25631"/>
            <a:ext cx="10439400" cy="104502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Воспроизводство населения на территории муниципального района за </a:t>
            </a:r>
            <a:r>
              <a:rPr lang="ru-RU" sz="2400" b="1" dirty="0" smtClean="0"/>
              <a:t>2023-2025 </a:t>
            </a:r>
            <a:r>
              <a:rPr lang="ru-RU" sz="2400" b="1" dirty="0"/>
              <a:t>годы, человек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4923286"/>
              </p:ext>
            </p:extLst>
          </p:nvPr>
        </p:nvGraphicFramePr>
        <p:xfrm>
          <a:off x="1490848" y="1255610"/>
          <a:ext cx="9791700" cy="4717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648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title="Макет заголовка и объектов с диаграммой"/>
          <p:cNvSpPr>
            <a:spLocks noGrp="1"/>
          </p:cNvSpPr>
          <p:nvPr>
            <p:ph type="title"/>
          </p:nvPr>
        </p:nvSpPr>
        <p:spPr>
          <a:xfrm>
            <a:off x="2766953" y="0"/>
            <a:ext cx="6590805" cy="538480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 smtClean="0"/>
              <a:t>Муниципальные программы</a:t>
            </a:r>
            <a:endParaRPr lang="ru-RU" sz="3200" b="1" dirty="0"/>
          </a:p>
        </p:txBody>
      </p:sp>
      <p:sp>
        <p:nvSpPr>
          <p:cNvPr id="4" name="Объект 13"/>
          <p:cNvSpPr>
            <a:spLocks noGrp="1"/>
          </p:cNvSpPr>
          <p:nvPr>
            <p:ph idx="1"/>
          </p:nvPr>
        </p:nvSpPr>
        <p:spPr>
          <a:xfrm>
            <a:off x="142504" y="538480"/>
            <a:ext cx="11887200" cy="6159203"/>
          </a:xfrm>
        </p:spPr>
        <p:txBody>
          <a:bodyPr rtlCol="0">
            <a:noAutofit/>
          </a:bodyPr>
          <a:lstStyle/>
          <a:p>
            <a:pPr marL="457200" lvl="0" indent="-457200" algn="just">
              <a:buClrTx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«Противодействие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коррупции в городском округе ЗАТО п. Горный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2024-2028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lvl="0" indent="-457200" algn="just">
              <a:buClrTx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«Построение и развитие аппаратно-программного комплекса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«Безопасный город» 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городского округа ЗАТО п. Горный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2024-2028 годы»</a:t>
            </a:r>
          </a:p>
          <a:p>
            <a:pPr marL="457200" lvl="0" indent="-457200" algn="just">
              <a:buClrTx/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комфортной городской среды в городском округе ЗАТО п. Горный»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ClrTx/>
              <a:buFont typeface="Arial" panose="020B0604020202020204" pitchFamily="34" charset="0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развитие транспортной инфраструктуры городского округа ЗАТО п. Горный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2024-2028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indent="-457200" algn="just">
              <a:buClrTx/>
              <a:buFont typeface="Arial" panose="020B0604020202020204" pitchFamily="34" charset="0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социальной инфраструктуры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ЗАТО п.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Горный на 2018-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2034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lvl="0" indent="-457200" algn="just">
              <a:buClrTx/>
              <a:buFont typeface="Arial" panose="020B0604020202020204" pitchFamily="34" charset="0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систем коммунальной инфраструктуры городского округа ЗАТО  п.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Горный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lvl="0" indent="-457200" algn="just">
              <a:buClrTx/>
              <a:buFont typeface="Arial" panose="020B0604020202020204" pitchFamily="34" charset="0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«Укрепление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общественного здоровья в городском округе ЗАТО п. Горный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2025-2029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indent="-457200" algn="just">
              <a:buClrTx/>
              <a:buFont typeface="Arial" panose="020B0604020202020204" pitchFamily="34" charset="0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«Программа капитального ремонта общего имущества в многоквартирных домах городского округа ЗАТО п. Горный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2043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indent="-457200" algn="just">
              <a:buClrTx/>
              <a:buFont typeface="Arial" panose="020B0604020202020204" pitchFamily="34" charset="0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малого и среднего предпринимательства на территории городского округа ЗАТО п. Горный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2024-2028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indent="-457200" algn="just">
              <a:buClrTx/>
              <a:buFont typeface="Arial" panose="020B0604020202020204" pitchFamily="34" charset="0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информационного общества в городском округе ЗАТО п. Горный на 2024-2028 годы»</a:t>
            </a:r>
          </a:p>
          <a:p>
            <a:pPr marL="457200" indent="-457200" algn="just">
              <a:buClrTx/>
              <a:buFont typeface="Arial" panose="020B0604020202020204" pitchFamily="34" charset="0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«Улучшение условий и охраны труда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2029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indent="-457200" algn="just">
              <a:buClrTx/>
              <a:buFont typeface="Arial" panose="020B0604020202020204" pitchFamily="34" charset="0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«Энергосбережение в городском округе ЗАТО п. Горный на 2025-2029 годы»</a:t>
            </a:r>
          </a:p>
          <a:p>
            <a:pPr marL="457200" indent="-457200" algn="just">
              <a:buClrTx/>
              <a:buFont typeface="Arial" panose="020B0604020202020204" pitchFamily="34" charset="0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ClrTx/>
              <a:buFont typeface="Arial" panose="020B0604020202020204" pitchFamily="34" charset="0"/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ClrTx/>
              <a:buFont typeface="Arial" panose="020B0604020202020204" pitchFamily="34" charset="0"/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28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989556" y="388308"/>
            <a:ext cx="10396603" cy="799796"/>
          </a:xfrm>
        </p:spPr>
        <p:txBody>
          <a:bodyPr rtlCol="0">
            <a:noAutofit/>
          </a:bodyPr>
          <a:lstStyle/>
          <a:p>
            <a:pPr rtl="0"/>
            <a:r>
              <a:rPr lang="ru-RU" sz="3200" b="1" dirty="0" smtClean="0"/>
              <a:t>Инфраструктура городского округа ЗАТО п. </a:t>
            </a:r>
            <a:r>
              <a:rPr lang="ru-RU" sz="3200" b="1" dirty="0"/>
              <a:t>Г</a:t>
            </a:r>
            <a:r>
              <a:rPr lang="ru-RU" sz="3200" b="1" dirty="0" smtClean="0"/>
              <a:t>орный</a:t>
            </a:r>
            <a:endParaRPr lang="ru-RU" sz="3200" b="1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323620" y="1296536"/>
            <a:ext cx="4944416" cy="1625580"/>
          </a:xfrm>
        </p:spPr>
        <p:txBody>
          <a:bodyPr rtlCol="0">
            <a:noAutofit/>
          </a:bodyPr>
          <a:lstStyle/>
          <a:p>
            <a:pPr marL="0" lvl="0" indent="0" algn="ctr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  <a:p>
            <a:pPr marL="0" lvl="0" indent="0"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образовательная школа</a:t>
            </a:r>
          </a:p>
          <a:p>
            <a:pPr marL="0" lvl="0" indent="0"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дошкольного образования</a:t>
            </a:r>
          </a:p>
          <a:p>
            <a:pPr marL="0" lvl="0" indent="0" algn="ctr">
              <a:buNone/>
            </a:pP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13"/>
          <p:cNvSpPr txBox="1">
            <a:spLocks/>
          </p:cNvSpPr>
          <p:nvPr/>
        </p:nvSpPr>
        <p:spPr>
          <a:xfrm>
            <a:off x="7438436" y="1296536"/>
            <a:ext cx="4396635" cy="2224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Участковая больница ЗАТО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Горный «ГУЗ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Улётовская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ЦРБ»:</a:t>
            </a:r>
          </a:p>
          <a:p>
            <a:pPr>
              <a:buFontTx/>
              <a:buChar char="-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</a:t>
            </a:r>
          </a:p>
          <a:p>
            <a:pPr>
              <a:buFontTx/>
              <a:buChar char="-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ФАП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13"/>
          <p:cNvSpPr txBox="1">
            <a:spLocks/>
          </p:cNvSpPr>
          <p:nvPr/>
        </p:nvSpPr>
        <p:spPr>
          <a:xfrm>
            <a:off x="4477170" y="4060520"/>
            <a:ext cx="3684897" cy="2329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спорт</a:t>
            </a:r>
          </a:p>
          <a:p>
            <a:pPr marL="0" lvl="0" indent="0" algn="ctr"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школа искусств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Плавательный бассейн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Спортивно-игровых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площадки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Стадион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066" y="3889161"/>
            <a:ext cx="3251200" cy="2438400"/>
          </a:xfrm>
          <a:prstGeom prst="rect">
            <a:avLst/>
          </a:prstGeom>
        </p:spPr>
      </p:pic>
      <p:pic>
        <p:nvPicPr>
          <p:cNvPr id="3074" name="Picture 2" descr="http://photos.wikimapia.org/p/00/01/28/29/88_bi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802" y="2210936"/>
            <a:ext cx="2237634" cy="167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71" y="3871460"/>
            <a:ext cx="3218429" cy="241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9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989556" y="388308"/>
            <a:ext cx="10396603" cy="799796"/>
          </a:xfrm>
        </p:spPr>
        <p:txBody>
          <a:bodyPr rtlCol="0">
            <a:noAutofit/>
          </a:bodyPr>
          <a:lstStyle/>
          <a:p>
            <a:pPr rtl="0"/>
            <a:r>
              <a:rPr lang="ru-RU" sz="3200" b="1" dirty="0" smtClean="0"/>
              <a:t>Инфраструктура городского округа ЗАТО п. </a:t>
            </a:r>
            <a:r>
              <a:rPr lang="ru-RU" sz="3200" b="1" dirty="0"/>
              <a:t>Г</a:t>
            </a:r>
            <a:r>
              <a:rPr lang="ru-RU" sz="3200" b="1" dirty="0" smtClean="0"/>
              <a:t>орный</a:t>
            </a:r>
            <a:endParaRPr lang="ru-RU" sz="3200" b="1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501041" y="1224405"/>
            <a:ext cx="11047956" cy="5108156"/>
          </a:xfrm>
        </p:spPr>
        <p:txBody>
          <a:bodyPr rtlCol="0">
            <a:noAutofit/>
          </a:bodyPr>
          <a:lstStyle/>
          <a:p>
            <a:pPr marL="0" lvl="0" indent="0" algn="ctr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</a:p>
          <a:p>
            <a:pPr marL="0" lv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 электроэнергии – АО «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Читаэнергосбыт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lvl="0" indent="0" algn="ctr"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 тепловой энергии, горячей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холодной воды - ФГБУ «ЦЖКУ» МО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</a:p>
          <a:p>
            <a:pPr marL="0" lvl="0" indent="0" algn="ctr"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Управляющая организация – ООО УК «УЮТ ДОМ»</a:t>
            </a:r>
          </a:p>
          <a:p>
            <a:pPr marL="0" lvl="0" indent="0" algn="ctr"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Вывоз ТКО – ООО «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Олерон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+»</a:t>
            </a:r>
          </a:p>
        </p:txBody>
      </p:sp>
      <p:sp>
        <p:nvSpPr>
          <p:cNvPr id="10" name="Заголовок 12"/>
          <p:cNvSpPr txBox="1">
            <a:spLocks/>
          </p:cNvSpPr>
          <p:nvPr/>
        </p:nvSpPr>
        <p:spPr>
          <a:xfrm>
            <a:off x="7540668" y="4719812"/>
            <a:ext cx="4008329" cy="1079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/>
          </a:p>
        </p:txBody>
      </p:sp>
      <p:sp>
        <p:nvSpPr>
          <p:cNvPr id="15" name="Объект 13"/>
          <p:cNvSpPr txBox="1">
            <a:spLocks/>
          </p:cNvSpPr>
          <p:nvPr/>
        </p:nvSpPr>
        <p:spPr>
          <a:xfrm>
            <a:off x="6729045" y="4719812"/>
            <a:ext cx="2450124" cy="9284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УК «УЮТ ДОМ»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615" y="4640158"/>
            <a:ext cx="3051564" cy="6161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30" y="4141358"/>
            <a:ext cx="1768863" cy="176886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00" y="4302695"/>
            <a:ext cx="2597226" cy="107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9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989556" y="388308"/>
            <a:ext cx="10396603" cy="799796"/>
          </a:xfrm>
        </p:spPr>
        <p:txBody>
          <a:bodyPr rtlCol="0">
            <a:noAutofit/>
          </a:bodyPr>
          <a:lstStyle/>
          <a:p>
            <a:pPr rtl="0"/>
            <a:r>
              <a:rPr lang="ru-RU" sz="3200" b="1" dirty="0" smtClean="0"/>
              <a:t>Инфраструктура городского округа ЗАТО п. </a:t>
            </a:r>
            <a:r>
              <a:rPr lang="ru-RU" sz="3200" b="1" dirty="0"/>
              <a:t>Г</a:t>
            </a:r>
            <a:r>
              <a:rPr lang="ru-RU" sz="3200" b="1" dirty="0" smtClean="0"/>
              <a:t>орный</a:t>
            </a:r>
            <a:endParaRPr lang="ru-RU" sz="3200" b="1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501041" y="1540701"/>
            <a:ext cx="11047956" cy="4258850"/>
          </a:xfrm>
        </p:spPr>
        <p:txBody>
          <a:bodyPr rtlCol="0">
            <a:noAutofit/>
          </a:bodyPr>
          <a:lstStyle/>
          <a:p>
            <a:pPr marL="0" lv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Телекоммуникационные системы</a:t>
            </a:r>
          </a:p>
          <a:p>
            <a:pPr marL="0" lv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поставщики услуг связи, передачи данных: </a:t>
            </a:r>
          </a:p>
          <a:p>
            <a:pPr marL="457200" lvl="1" indent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ПАО «Ростелеком», </a:t>
            </a:r>
          </a:p>
          <a:p>
            <a:pPr marL="457200" lvl="1" indent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ПАО «МТС», </a:t>
            </a:r>
          </a:p>
          <a:p>
            <a:pPr marL="457200" lvl="1" indent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ПАО «Мегафон», </a:t>
            </a:r>
          </a:p>
          <a:p>
            <a:pPr marL="457200" lvl="1" indent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«Системные решения»</a:t>
            </a:r>
          </a:p>
        </p:txBody>
      </p:sp>
      <p:sp>
        <p:nvSpPr>
          <p:cNvPr id="10" name="Заголовок 12"/>
          <p:cNvSpPr txBox="1">
            <a:spLocks/>
          </p:cNvSpPr>
          <p:nvPr/>
        </p:nvSpPr>
        <p:spPr>
          <a:xfrm>
            <a:off x="7540668" y="4719812"/>
            <a:ext cx="4008329" cy="1079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/>
          </a:p>
        </p:txBody>
      </p:sp>
      <p:sp>
        <p:nvSpPr>
          <p:cNvPr id="12" name="Объект 13"/>
          <p:cNvSpPr txBox="1">
            <a:spLocks/>
          </p:cNvSpPr>
          <p:nvPr/>
        </p:nvSpPr>
        <p:spPr>
          <a:xfrm>
            <a:off x="7002048" y="4909134"/>
            <a:ext cx="2542784" cy="1599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699" y="4250291"/>
            <a:ext cx="2379946" cy="19039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571" y="4250291"/>
            <a:ext cx="2285477" cy="19039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7370" y="4271167"/>
            <a:ext cx="2821472" cy="18809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23" y="2147297"/>
            <a:ext cx="2838174" cy="176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4" b="6942"/>
          <a:stretch/>
        </p:blipFill>
        <p:spPr>
          <a:xfrm>
            <a:off x="2158794" y="1187355"/>
            <a:ext cx="7883691" cy="46326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15" y="99861"/>
            <a:ext cx="2701055" cy="20242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" t="3784" r="3284" b="3604"/>
          <a:stretch/>
        </p:blipFill>
        <p:spPr>
          <a:xfrm>
            <a:off x="9612417" y="251712"/>
            <a:ext cx="2478794" cy="1731115"/>
          </a:xfrm>
          <a:prstGeom prst="rect">
            <a:avLst/>
          </a:prstGeom>
        </p:spPr>
      </p:pic>
      <p:sp>
        <p:nvSpPr>
          <p:cNvPr id="2" name="Заголовок 1" title="Макет заголовка и объектов с диаграммой"/>
          <p:cNvSpPr>
            <a:spLocks noGrp="1"/>
          </p:cNvSpPr>
          <p:nvPr>
            <p:ph type="title"/>
          </p:nvPr>
        </p:nvSpPr>
        <p:spPr>
          <a:xfrm>
            <a:off x="338203" y="250521"/>
            <a:ext cx="10877811" cy="964130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 smtClean="0"/>
              <a:t>Конкурентные преимущества</a:t>
            </a:r>
            <a:endParaRPr lang="ru-RU" sz="3200" b="1" dirty="0"/>
          </a:p>
        </p:txBody>
      </p:sp>
      <p:sp>
        <p:nvSpPr>
          <p:cNvPr id="4" name="Объект 13"/>
          <p:cNvSpPr>
            <a:spLocks noGrp="1"/>
          </p:cNvSpPr>
          <p:nvPr>
            <p:ph idx="1"/>
          </p:nvPr>
        </p:nvSpPr>
        <p:spPr>
          <a:xfrm>
            <a:off x="884643" y="1364775"/>
            <a:ext cx="10534389" cy="5199798"/>
          </a:xfrm>
        </p:spPr>
        <p:txBody>
          <a:bodyPr rtlCol="0">
            <a:noAutofit/>
          </a:bodyPr>
          <a:lstStyle/>
          <a:p>
            <a:pPr marL="0" lvl="0" indent="0" algn="ctr"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Выгодное географическое положение и транспортная доступность </a:t>
            </a:r>
          </a:p>
          <a:p>
            <a:pPr marL="0" lvl="0" indent="0" algn="ctr"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(близость к краевому центру – г. Чита)</a:t>
            </a:r>
          </a:p>
          <a:p>
            <a:pPr marL="0" lvl="0" indent="0" algn="ctr">
              <a:buNone/>
            </a:pPr>
            <a:endParaRPr lang="ru-RU" sz="1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развития социальной инфраструктуры</a:t>
            </a:r>
            <a:endParaRPr lang="ru-RU" sz="14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Ёмкость потребительского рынка</a:t>
            </a:r>
          </a:p>
          <a:p>
            <a:pPr marL="0" lvl="0" indent="0" algn="ctr">
              <a:buNone/>
            </a:pPr>
            <a:endParaRPr lang="ru-RU" sz="14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потенциал</a:t>
            </a:r>
          </a:p>
          <a:p>
            <a:pPr marL="0" lvl="0" indent="0" algn="ctr">
              <a:buNone/>
            </a:pPr>
            <a:endParaRPr lang="ru-RU" sz="14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качество жизни </a:t>
            </a: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</a:p>
          <a:p>
            <a:pPr marL="457200" lvl="0" indent="-457200">
              <a:buAutoNum type="arabicPeriod"/>
            </a:pPr>
            <a:endParaRPr lang="ru-RU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83" y="3602441"/>
            <a:ext cx="2116594" cy="1411418"/>
          </a:xfrm>
          <a:prstGeom prst="rect">
            <a:avLst/>
          </a:prstGeom>
        </p:spPr>
      </p:pic>
      <p:pic>
        <p:nvPicPr>
          <p:cNvPr id="2051" name="Picture 3" descr="C:\Users\NIM\Desktop\2dd91b.h1w3nh.1bzy.gp.br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4"/>
          <a:stretch/>
        </p:blipFill>
        <p:spPr bwMode="auto">
          <a:xfrm>
            <a:off x="9423328" y="5131920"/>
            <a:ext cx="2719425" cy="167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" t="4685" r="17247" b="9009"/>
          <a:stretch/>
        </p:blipFill>
        <p:spPr>
          <a:xfrm>
            <a:off x="47455" y="5095300"/>
            <a:ext cx="2401467" cy="17194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5302349"/>
            <a:ext cx="2367809" cy="147988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399" y="5422900"/>
            <a:ext cx="2062939" cy="13606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5" y="2146972"/>
            <a:ext cx="2013120" cy="143120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210" y="1995522"/>
            <a:ext cx="2110202" cy="15826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485" y="3621640"/>
            <a:ext cx="1943321" cy="14574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982" y="5422900"/>
            <a:ext cx="2233446" cy="135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title="Макет заголовка и объектов с диаграммой"/>
          <p:cNvSpPr>
            <a:spLocks noGrp="1"/>
          </p:cNvSpPr>
          <p:nvPr>
            <p:ph type="title"/>
          </p:nvPr>
        </p:nvSpPr>
        <p:spPr>
          <a:xfrm>
            <a:off x="338203" y="250521"/>
            <a:ext cx="10877811" cy="745766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 smtClean="0"/>
              <a:t>          Инвестиционные предложения</a:t>
            </a:r>
            <a:endParaRPr lang="ru-RU" sz="3200" b="1" dirty="0"/>
          </a:p>
        </p:txBody>
      </p:sp>
      <p:sp>
        <p:nvSpPr>
          <p:cNvPr id="4" name="Объект 13"/>
          <p:cNvSpPr>
            <a:spLocks noGrp="1"/>
          </p:cNvSpPr>
          <p:nvPr>
            <p:ph idx="1"/>
          </p:nvPr>
        </p:nvSpPr>
        <p:spPr>
          <a:xfrm>
            <a:off x="851770" y="1173707"/>
            <a:ext cx="10534389" cy="5536012"/>
          </a:xfrm>
        </p:spPr>
        <p:txBody>
          <a:bodyPr rtlCol="0">
            <a:noAutofit/>
          </a:bodyPr>
          <a:lstStyle/>
          <a:p>
            <a:pPr marL="0" lv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объектов оптово-розничной торговли</a:t>
            </a:r>
          </a:p>
          <a:p>
            <a:pPr marL="0" lv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детских развлекательных центров</a:t>
            </a:r>
          </a:p>
          <a:p>
            <a:pPr marL="0" lv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культурно-развлекательных центров</a:t>
            </a:r>
          </a:p>
          <a:p>
            <a:pPr marL="0" lv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детского и семейного кафе</a:t>
            </a:r>
          </a:p>
          <a:p>
            <a:pPr marL="0" lv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гостиничного сервиса</a:t>
            </a:r>
          </a:p>
          <a:p>
            <a:pPr marL="0" lv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банного комплекса</a:t>
            </a:r>
          </a:p>
          <a:p>
            <a:pPr marL="0" lv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физкультурно-оздоровительных услуг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спортивно-тренажёрного зала</a:t>
            </a:r>
          </a:p>
          <a:p>
            <a:pPr marL="0" lv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услуг автосервиса</a:t>
            </a:r>
          </a:p>
          <a:p>
            <a:pPr marL="0" lv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банковских услуг</a:t>
            </a:r>
          </a:p>
          <a:p>
            <a:pPr marL="0" lv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………………..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06" y="751661"/>
            <a:ext cx="1980716" cy="148553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7988" y="3644909"/>
            <a:ext cx="1949592" cy="1104138"/>
          </a:xfrm>
          <a:prstGeom prst="rect">
            <a:avLst/>
          </a:prstGeom>
        </p:spPr>
      </p:pic>
      <p:pic>
        <p:nvPicPr>
          <p:cNvPr id="1026" name="Picture 2" descr="C:\Users\NIM\Desktop\bc730baf868859c8ea1bf7ada963ce9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565" y="3644909"/>
            <a:ext cx="1948352" cy="129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IM\Desktop\3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18" y="5203589"/>
            <a:ext cx="1940754" cy="128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IM\Desktop\original_57d6ce7e40c0882a298b85c7_594cfe0bc6bea-2048x128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917" y="5187054"/>
            <a:ext cx="2115402" cy="132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NIM\Desktop\scale_120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349" y="4943812"/>
            <a:ext cx="2407212" cy="1598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NIM\Desktop\1618317815_103-na-dache_pro-p-krasivo-bannii-kompleks-foto-11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904" y="5187054"/>
            <a:ext cx="1957305" cy="130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77988" y="751661"/>
            <a:ext cx="1951637" cy="130042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5949" y="5322051"/>
            <a:ext cx="1220300" cy="12203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11495" y="2414095"/>
            <a:ext cx="1742855" cy="9971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473" y="2253753"/>
            <a:ext cx="1770200" cy="118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1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56835" y="2416347"/>
            <a:ext cx="9029700" cy="1325563"/>
          </a:xfrm>
        </p:spPr>
        <p:txBody>
          <a:bodyPr/>
          <a:lstStyle/>
          <a:p>
            <a:r>
              <a:rPr lang="ru-RU" b="1" dirty="0" smtClean="0"/>
              <a:t>Приятного сотрудничества…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2074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в оформлении «Облачный шкипер»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665955_TF03460508.potx" id="{5DFBD78C-123E-43C4-B1D8-C87BD0916EA4}" vid="{61EFFEBC-D632-4584-AAF5-CCDDDB22578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DD01B8-816B-49B7-8C81-03AB51D87C54}">
  <ds:schemaRefs>
    <ds:schemaRef ds:uri="http://purl.org/dc/terms/"/>
    <ds:schemaRef ds:uri="http://purl.org/dc/dcmitype/"/>
    <ds:schemaRef ds:uri="40262f94-9f35-4ac3-9a90-690165a166b7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a4f35948-e619-41b3-aa29-22878b09cfd2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Слайды в оформлении «Облачный шкипер»</Template>
  <TotalTime>1441</TotalTime>
  <Words>750</Words>
  <Application>Microsoft Office PowerPoint</Application>
  <PresentationFormat>Широкоэкранный</PresentationFormat>
  <Paragraphs>165</Paragraphs>
  <Slides>22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Cambria</vt:lpstr>
      <vt:lpstr>Times New Roman</vt:lpstr>
      <vt:lpstr>Шаблон в оформлении «Облачный шкипер»</vt:lpstr>
      <vt:lpstr>Инвестиционный паспорт городского округа ЗАТО п. Горный</vt:lpstr>
      <vt:lpstr>Немного о городском округе….</vt:lpstr>
      <vt:lpstr>СОДЕРЖАНИЕ</vt:lpstr>
      <vt:lpstr>ОБЩАЯ ИНФОРМАЦИЯ</vt:lpstr>
      <vt:lpstr>Географическое положение</vt:lpstr>
      <vt:lpstr>Историческая справка</vt:lpstr>
      <vt:lpstr>Презентация PowerPoint</vt:lpstr>
      <vt:lpstr>Презентация PowerPoint</vt:lpstr>
      <vt:lpstr>Презентация PowerPoint</vt:lpstr>
      <vt:lpstr>Социально-экономические показатели  городского округа ЗАТО п. Горный в динамике за 2023-2026 года, млн. руб.</vt:lpstr>
      <vt:lpstr>Социально-экономические показатели  городского округа ЗАТО п. Горный в динамике за 2023-2026 года, млн. руб.</vt:lpstr>
      <vt:lpstr>Социально-экономические показатели  городского округа ЗАТО п. Горный в динамике за 2023-2025 года, чел.</vt:lpstr>
      <vt:lpstr>Количество субъектов малого и среднего предпринимательства (количество индивидуальных предпринимателей) в городском округе ЗАТО п. Горный в динамике за 2023-2025 года, единиц</vt:lpstr>
      <vt:lpstr>Презентация PowerPoint</vt:lpstr>
      <vt:lpstr>Воспроизводство населения на территории муниципального района за 2023-2025 годы, человек</vt:lpstr>
      <vt:lpstr>Муниципальные программы</vt:lpstr>
      <vt:lpstr>Инфраструктура городского округа ЗАТО п. Горный</vt:lpstr>
      <vt:lpstr>Инфраструктура городского округа ЗАТО п. Горный</vt:lpstr>
      <vt:lpstr>Инфраструктура городского округа ЗАТО п. Горный</vt:lpstr>
      <vt:lpstr>Конкурентные преимущества</vt:lpstr>
      <vt:lpstr>          Инвестиционные предложения</vt:lpstr>
      <vt:lpstr>Приятного сотрудничества…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Инвестиционный паспорт городского округа ЗАТО п. Горный</dc:title>
  <dc:creator>user</dc:creator>
  <cp:lastModifiedBy>Экономист</cp:lastModifiedBy>
  <cp:revision>144</cp:revision>
  <cp:lastPrinted>2024-04-01T03:34:51Z</cp:lastPrinted>
  <dcterms:created xsi:type="dcterms:W3CDTF">2019-06-21T06:14:14Z</dcterms:created>
  <dcterms:modified xsi:type="dcterms:W3CDTF">2026-10-07T03:10:37Z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