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5">
  <p:sldMasterIdLst>
    <p:sldMasterId id="2147483648" r:id="rId1"/>
  </p:sldMasterIdLst>
  <p:sldIdLst>
    <p:sldId id="256" r:id="rId2"/>
    <p:sldId id="257" r:id="rId3"/>
    <p:sldId id="314" r:id="rId4"/>
    <p:sldId id="258" r:id="rId5"/>
    <p:sldId id="261" r:id="rId6"/>
    <p:sldId id="263" r:id="rId7"/>
    <p:sldId id="274" r:id="rId8"/>
    <p:sldId id="315" r:id="rId9"/>
    <p:sldId id="316" r:id="rId10"/>
    <p:sldId id="317" r:id="rId11"/>
    <p:sldId id="318" r:id="rId12"/>
    <p:sldId id="300" r:id="rId13"/>
    <p:sldId id="309" r:id="rId14"/>
    <p:sldId id="310" r:id="rId15"/>
    <p:sldId id="319" r:id="rId16"/>
    <p:sldId id="320" r:id="rId17"/>
    <p:sldId id="321" r:id="rId18"/>
    <p:sldId id="322" r:id="rId19"/>
    <p:sldId id="339" r:id="rId20"/>
    <p:sldId id="338" r:id="rId21"/>
    <p:sldId id="337" r:id="rId22"/>
    <p:sldId id="336" r:id="rId23"/>
    <p:sldId id="335" r:id="rId24"/>
    <p:sldId id="334" r:id="rId25"/>
    <p:sldId id="333" r:id="rId26"/>
    <p:sldId id="332" r:id="rId27"/>
  </p:sldIdLst>
  <p:sldSz cx="9144000" cy="5145088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4587" autoAdjust="0"/>
    <p:restoredTop sz="86400" autoAdjust="0"/>
  </p:normalViewPr>
  <p:slideViewPr>
    <p:cSldViewPr>
      <p:cViewPr varScale="1">
        <p:scale>
          <a:sx n="97" d="100"/>
          <a:sy n="97" d="100"/>
        </p:scale>
        <p:origin x="1008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6560"/>
            <a:ext cx="9036496" cy="37356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3296" y="405384"/>
            <a:ext cx="7277056" cy="2949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Aft>
                <a:spcPts val="4620"/>
              </a:spcAft>
            </a:pPr>
            <a:r>
              <a:rPr lang="ru" sz="1500" b="1" dirty="0" smtClean="0">
                <a:solidFill>
                  <a:srgbClr val="10253F"/>
                </a:solidFill>
                <a:latin typeface="Times New Roman"/>
              </a:rPr>
              <a:t>АДМИНИСТРАЦИЯ ГОРОДСКОГО ОКРУГА ЗАТО П. ГОРНЫЙ</a:t>
            </a:r>
            <a:endParaRPr lang="ru" sz="1500" b="1" dirty="0">
              <a:solidFill>
                <a:srgbClr val="10253F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8512" y="995082"/>
            <a:ext cx="4782312" cy="172147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150000"/>
              </a:lnSpc>
              <a:spcBef>
                <a:spcPts val="4620"/>
              </a:spcBef>
            </a:pPr>
            <a:r>
              <a:rPr lang="ru" sz="2000" b="1" dirty="0" smtClean="0">
                <a:solidFill>
                  <a:srgbClr val="FFFFFF"/>
                </a:solidFill>
                <a:latin typeface="Times New Roman"/>
              </a:rPr>
              <a:t>ГОСУДАРСТВЕННЫЕ СТРАТЕГИИ В СФЕРЕ ОБРАЗОВАНИЯ И НОВАЯ ОБРАЗОВАТЕЛЬНАЯ РЕАЛЬНОСТЬ: ЗАДАЧИ И ПРИОРИТЕТЫ РАЗВИТИЯ В 2022-2023 УЧЕБНОМ ГОДУ</a:t>
            </a:r>
            <a:endParaRPr lang="ru" sz="2000" b="1" i="1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09928" y="4489704"/>
            <a:ext cx="7326568" cy="22250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Bef>
                <a:spcPts val="7980"/>
              </a:spcBef>
            </a:pPr>
            <a:r>
              <a:rPr lang="ru" sz="1500" b="1" dirty="0" smtClean="0">
                <a:solidFill>
                  <a:srgbClr val="10253F"/>
                </a:solidFill>
                <a:latin typeface="Times New Roman"/>
              </a:rPr>
              <a:t>Филатова Л.А., </a:t>
            </a:r>
            <a:r>
              <a:rPr lang="ru" sz="1500" dirty="0" smtClean="0">
                <a:solidFill>
                  <a:srgbClr val="10253F"/>
                </a:solidFill>
                <a:latin typeface="Times New Roman"/>
              </a:rPr>
              <a:t>начальник отдела по образованию администрации городского округа ЗАТО п. Горный</a:t>
            </a:r>
            <a:endParaRPr lang="ru" sz="1500" dirty="0">
              <a:solidFill>
                <a:srgbClr val="203B5C"/>
              </a:solidFill>
              <a:latin typeface="Times New Roman"/>
            </a:endParaRPr>
          </a:p>
        </p:txBody>
      </p:sp>
      <p:pic>
        <p:nvPicPr>
          <p:cNvPr id="1026" name="Picture 2" descr="C:\Users\Образование\Desktop\Coat_of_Arms_of_Gorny_(Chita_oblast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859" y="9158"/>
            <a:ext cx="422141" cy="55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2128" y="274320"/>
            <a:ext cx="6184392" cy="2164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 b="1" dirty="0" smtClean="0">
                <a:solidFill>
                  <a:srgbClr val="10253F"/>
                </a:solidFill>
                <a:latin typeface="Times New Roman"/>
              </a:rPr>
              <a:t>ПРИОРИТЕТЫ ГОСУДАРСТВЕННОЙ ПОЛИТИКИ </a:t>
            </a:r>
            <a:r>
              <a:rPr lang="ru" sz="1500" b="1" dirty="0">
                <a:solidFill>
                  <a:srgbClr val="10253F"/>
                </a:solidFill>
                <a:latin typeface="Times New Roman"/>
              </a:rPr>
              <a:t>В СФЕРЕ ОБРАЗОВАНИЯ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852905"/>
              </p:ext>
            </p:extLst>
          </p:nvPr>
        </p:nvGraphicFramePr>
        <p:xfrm>
          <a:off x="1691678" y="844352"/>
          <a:ext cx="7301953" cy="2639568"/>
        </p:xfrm>
        <a:graphic>
          <a:graphicData uri="http://schemas.openxmlformats.org/drawingml/2006/table">
            <a:tbl>
              <a:tblPr/>
              <a:tblGrid>
                <a:gridCol w="1494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99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99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81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075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16152">
                <a:tc>
                  <a:txBody>
                    <a:bodyPr/>
                    <a:lstStyle/>
                    <a:p>
                      <a:pPr indent="0" algn="ctr">
                        <a:lnSpc>
                          <a:spcPts val="1032"/>
                        </a:lnSpc>
                      </a:pPr>
                      <a:r>
                        <a:rPr lang="ru" sz="95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«О</a:t>
                      </a:r>
                      <a:r>
                        <a:rPr lang="ru" sz="950" b="1" baseline="0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 национальных целях развития Российской Федерации на период до 2030 года»</a:t>
                      </a:r>
                    </a:p>
                    <a:p>
                      <a:pPr indent="0" algn="ctr">
                        <a:lnSpc>
                          <a:spcPts val="1032"/>
                        </a:lnSpc>
                      </a:pPr>
                      <a:endParaRPr lang="ru" sz="950" b="1" baseline="0" dirty="0" smtClean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  <a:p>
                      <a:pPr indent="0" algn="ctr">
                        <a:lnSpc>
                          <a:spcPts val="1032"/>
                        </a:lnSpc>
                      </a:pPr>
                      <a:r>
                        <a:rPr lang="ru" sz="950" b="1" baseline="0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Указ Президента РФ от 21.07.2020 г. № 474</a:t>
                      </a:r>
                      <a:r>
                        <a:rPr lang="ru" sz="950" b="1" baseline="0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 </a:t>
                      </a:r>
                      <a:endParaRPr lang="ru" sz="95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C3D7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032"/>
                        </a:lnSpc>
                      </a:pPr>
                      <a:r>
                        <a:rPr lang="ru" sz="95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«О стратегии национальной безопасности Российской Федерации»</a:t>
                      </a:r>
                    </a:p>
                    <a:p>
                      <a:pPr indent="0" algn="ctr">
                        <a:lnSpc>
                          <a:spcPts val="1032"/>
                        </a:lnSpc>
                      </a:pPr>
                      <a:endParaRPr lang="ru" sz="950" b="1" dirty="0" smtClean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  <a:p>
                      <a:pPr indent="0" algn="ctr">
                        <a:lnSpc>
                          <a:spcPts val="1032"/>
                        </a:lnSpc>
                      </a:pPr>
                      <a:r>
                        <a:rPr lang="ru" sz="950" b="1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Указ</a:t>
                      </a:r>
                      <a:r>
                        <a:rPr lang="ru" sz="950" b="1" baseline="0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 Президента РФ от 02.07.2021 г. № 400</a:t>
                      </a:r>
                      <a:endParaRPr lang="ru" sz="950" b="1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C3D7A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032"/>
                        </a:lnSpc>
                      </a:pPr>
                      <a:r>
                        <a:rPr lang="ru" sz="95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«О мерах по обеспечению ускоренного развития отрасли информационных технологий в РФ»</a:t>
                      </a:r>
                    </a:p>
                    <a:p>
                      <a:pPr indent="0" algn="ctr">
                        <a:lnSpc>
                          <a:spcPts val="1032"/>
                        </a:lnSpc>
                      </a:pPr>
                      <a:endParaRPr lang="ru" sz="950" b="1" dirty="0" smtClean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  <a:p>
                      <a:pPr indent="0" algn="ctr">
                        <a:lnSpc>
                          <a:spcPts val="1032"/>
                        </a:lnSpc>
                      </a:pPr>
                      <a:r>
                        <a:rPr lang="ru" sz="950" b="1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Указ Президента</a:t>
                      </a:r>
                      <a:r>
                        <a:rPr lang="ru" sz="950" b="1" baseline="0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 РФ от 02.03.2022 г. № 83</a:t>
                      </a:r>
                      <a:endParaRPr lang="ru" sz="950" b="1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A4D0A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032"/>
                        </a:lnSpc>
                      </a:pPr>
                      <a:r>
                        <a:rPr lang="ru" sz="95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«Об объявлении в РФ Десятилетия науки и технологий»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ts val="103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" sz="950" b="1" dirty="0" smtClean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ts val="103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950" b="1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Указ Президента</a:t>
                      </a:r>
                      <a:r>
                        <a:rPr lang="ru" sz="950" b="1" baseline="0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 РФ от 27.06.2022 г. № 401</a:t>
                      </a:r>
                      <a:endParaRPr lang="ru" sz="950" b="1" dirty="0" smtClean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  <a:p>
                      <a:pPr indent="0" algn="ctr">
                        <a:lnSpc>
                          <a:spcPts val="1032"/>
                        </a:lnSpc>
                      </a:pPr>
                      <a:endParaRPr lang="ru" sz="95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A4D0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264">
                <a:tc gridSpan="2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6152">
                <a:tc>
                  <a:txBody>
                    <a:bodyPr/>
                    <a:lstStyle/>
                    <a:p>
                      <a:pPr indent="0" algn="ctr">
                        <a:lnSpc>
                          <a:spcPts val="1032"/>
                        </a:lnSpc>
                      </a:pPr>
                      <a:r>
                        <a:rPr lang="ru" sz="95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«О проведении в РФ Года педагога и наставника»</a:t>
                      </a:r>
                    </a:p>
                    <a:p>
                      <a:pPr indent="0" algn="ctr">
                        <a:lnSpc>
                          <a:spcPts val="1032"/>
                        </a:lnSpc>
                      </a:pPr>
                      <a:endParaRPr lang="ru" sz="950" b="1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ts val="103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950" b="1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Указ Президента</a:t>
                      </a:r>
                      <a:r>
                        <a:rPr lang="ru" sz="950" b="1" baseline="0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 РФ от 27.06.2022 г. № 401</a:t>
                      </a:r>
                      <a:endParaRPr lang="ru" sz="950" b="1" dirty="0" smtClean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  <a:p>
                      <a:pPr indent="0" algn="ctr">
                        <a:lnSpc>
                          <a:spcPts val="1032"/>
                        </a:lnSpc>
                      </a:pPr>
                      <a:endParaRPr lang="ru" sz="95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A4D0A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032"/>
                        </a:lnSpc>
                      </a:pPr>
                      <a:r>
                        <a:rPr lang="ru" sz="95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«Об утверждении Концепции развития дополнительного образования детей»</a:t>
                      </a:r>
                    </a:p>
                    <a:p>
                      <a:pPr indent="0" algn="ctr">
                        <a:lnSpc>
                          <a:spcPts val="1032"/>
                        </a:lnSpc>
                      </a:pPr>
                      <a:endParaRPr lang="ru" sz="950" b="1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ts val="103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950" b="1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Распоряжение правительства РФ от 31.03.2022 г. № 678-р</a:t>
                      </a:r>
                    </a:p>
                    <a:p>
                      <a:pPr indent="0" algn="ctr">
                        <a:lnSpc>
                          <a:spcPts val="1032"/>
                        </a:lnSpc>
                      </a:pPr>
                      <a:endParaRPr lang="ru" sz="95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A3C6C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032"/>
                        </a:lnSpc>
                      </a:pPr>
                      <a:r>
                        <a:rPr lang="ru" sz="95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«Об образовании в российской Федерации»</a:t>
                      </a:r>
                    </a:p>
                    <a:p>
                      <a:pPr indent="0" algn="ctr">
                        <a:lnSpc>
                          <a:spcPts val="1032"/>
                        </a:lnSpc>
                      </a:pPr>
                      <a:endParaRPr lang="ru" sz="950" b="1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ts val="103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" sz="950" b="1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Федеральный закон от 29.12.2012 г. № 273-ФЗ (с изм. и доп.,</a:t>
                      </a:r>
                      <a:r>
                        <a:rPr lang="ru" sz="950" b="1" baseline="0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 вступ. в силу с 25.07.2022 г.)</a:t>
                      </a:r>
                      <a:endParaRPr lang="ru" sz="950" b="1" dirty="0" smtClean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  <a:p>
                      <a:pPr indent="0" algn="ctr">
                        <a:lnSpc>
                          <a:spcPts val="1032"/>
                        </a:lnSpc>
                      </a:pPr>
                      <a:endParaRPr lang="ru" sz="95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A3C6C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032"/>
                        </a:lnSpc>
                      </a:pPr>
                      <a:r>
                        <a:rPr lang="ru" sz="95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«О российском</a:t>
                      </a:r>
                      <a:r>
                        <a:rPr lang="ru" sz="950" b="1" baseline="0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 движении детей и молодежи»</a:t>
                      </a:r>
                    </a:p>
                    <a:p>
                      <a:pPr indent="0" algn="ctr">
                        <a:lnSpc>
                          <a:spcPts val="1032"/>
                        </a:lnSpc>
                      </a:pPr>
                      <a:endParaRPr lang="ru" sz="950" b="1" baseline="0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indent="0" algn="ctr">
                        <a:lnSpc>
                          <a:spcPts val="1032"/>
                        </a:lnSpc>
                      </a:pPr>
                      <a:r>
                        <a:rPr lang="ru" sz="950" b="1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Федеральный закон от 14.07.2022</a:t>
                      </a:r>
                      <a:r>
                        <a:rPr lang="ru" sz="950" b="1" baseline="0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 г. № 261-ФЗ</a:t>
                      </a:r>
                      <a:endParaRPr lang="ru" sz="95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A2B1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772144" y="4888992"/>
            <a:ext cx="97536" cy="1310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50">
                <a:solidFill>
                  <a:srgbClr val="8F8F8F"/>
                </a:solidFill>
                <a:latin typeface="Times New Roman"/>
              </a:rPr>
              <a:t>2</a:t>
            </a:r>
          </a:p>
        </p:txBody>
      </p:sp>
      <p:pic>
        <p:nvPicPr>
          <p:cNvPr id="11" name="Рисунок 10" descr="https://postila.ru/data/ee/ea/70/be/eeea70becd7f28cc433a09b78eeb68934ac7ce862e652090bcb6d921ddfab4fb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6" y="1060376"/>
            <a:ext cx="1652462" cy="2277161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catherineasquithgallery.com/uploads/posts/2021-02/1613545845_20-p-belii-chelovechek-dlya-prezentatsii-prozra-22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556320"/>
            <a:ext cx="2880321" cy="44640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123728" y="196280"/>
            <a:ext cx="6336704" cy="4536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КЛЮЧЕВЫЕ СТРАТЕГИИ РАЗВИТИЯ СИСТЕМЫ ОБРАЗОВАНИЯ</a:t>
            </a:r>
          </a:p>
          <a:p>
            <a:pPr algn="ctr"/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sz="1400" dirty="0"/>
              <a:t> </a:t>
            </a:r>
            <a:r>
              <a:rPr lang="ru-RU" sz="1400" dirty="0" smtClean="0"/>
              <a:t>-     качество общего образования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400" dirty="0" smtClean="0"/>
              <a:t>воспитание гармонично развитой и социально ответственной личности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400" dirty="0" smtClean="0"/>
              <a:t>выявление, поддержка и развитие способностей и талантов у детей и молодежи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400" dirty="0" smtClean="0"/>
              <a:t> самоопределение и профессиональная ориентация обучающихся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400" dirty="0"/>
              <a:t>р</a:t>
            </a:r>
            <a:r>
              <a:rPr lang="ru-RU" sz="1400" dirty="0" smtClean="0"/>
              <a:t>азвитие дополнительного образования детей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400" dirty="0" smtClean="0"/>
              <a:t>признание особого статуса педагогических работников, в </a:t>
            </a:r>
            <a:r>
              <a:rPr lang="ru-RU" sz="1400" dirty="0" err="1" smtClean="0"/>
              <a:t>т.ч</a:t>
            </a:r>
            <a:r>
              <a:rPr lang="ru-RU" sz="1400" dirty="0" smtClean="0"/>
              <a:t>. наставников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400" dirty="0" smtClean="0"/>
              <a:t>цифровая </a:t>
            </a:r>
            <a:r>
              <a:rPr lang="ru-RU" sz="1400" dirty="0"/>
              <a:t>т</a:t>
            </a:r>
            <a:r>
              <a:rPr lang="ru-RU" sz="1400" dirty="0" smtClean="0"/>
              <a:t>рансформация и достижение «цифровой зрелости» образования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400" dirty="0" smtClean="0"/>
              <a:t>усиление роли науки и технологий в решении важнейших задач развития общества и страны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99002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249936"/>
            <a:ext cx="7455728" cy="2255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 dirty="0">
                <a:solidFill>
                  <a:srgbClr val="10253F"/>
                </a:solidFill>
                <a:latin typeface="Times New Roman"/>
              </a:rPr>
              <a:t>СИСТЕМА ОБРАЗОВАНИЯ </a:t>
            </a:r>
            <a:r>
              <a:rPr lang="ru" sz="1300" b="1" dirty="0" smtClean="0">
                <a:solidFill>
                  <a:srgbClr val="10253F"/>
                </a:solidFill>
                <a:latin typeface="Times New Roman"/>
              </a:rPr>
              <a:t>ГОРОДСКОГО ОКРУГА ЗАТО П. ГОРНЫЙ В 2022-2023 </a:t>
            </a:r>
            <a:r>
              <a:rPr lang="ru" sz="1300" b="1" dirty="0">
                <a:solidFill>
                  <a:srgbClr val="10253F"/>
                </a:solidFill>
                <a:latin typeface="Times New Roman"/>
              </a:rPr>
              <a:t>УЧЕБНОМУ ГОДУ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75630" y="972312"/>
            <a:ext cx="7334385" cy="478536"/>
          </a:xfrm>
          <a:prstGeom prst="rect">
            <a:avLst/>
          </a:prstGeom>
          <a:solidFill>
            <a:srgbClr val="C3D7A0"/>
          </a:solidFill>
        </p:spPr>
        <p:txBody>
          <a:bodyPr lIns="0" tIns="0" rIns="0" bIns="0">
            <a:noAutofit/>
          </a:bodyPr>
          <a:lstStyle/>
          <a:p>
            <a:pPr algn="ctr">
              <a:spcAft>
                <a:spcPts val="210"/>
              </a:spcAft>
            </a:pPr>
            <a:r>
              <a:rPr lang="ru" sz="1700" b="1" dirty="0" smtClean="0">
                <a:solidFill>
                  <a:srgbClr val="10253F"/>
                </a:solidFill>
                <a:latin typeface="Times New Roman"/>
              </a:rPr>
              <a:t>6    образовательных организаций</a:t>
            </a:r>
          </a:p>
          <a:p>
            <a:pPr indent="0" algn="ctr">
              <a:spcAft>
                <a:spcPts val="210"/>
              </a:spcAft>
            </a:pPr>
            <a:endParaRPr lang="ru" sz="1700" b="1" dirty="0">
              <a:solidFill>
                <a:srgbClr val="10253F"/>
              </a:solidFill>
              <a:latin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669192"/>
            <a:ext cx="2131648" cy="949040"/>
          </a:xfrm>
          <a:prstGeom prst="rect">
            <a:avLst/>
          </a:prstGeom>
          <a:solidFill>
            <a:srgbClr val="A4D0A9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248"/>
              </a:lnSpc>
            </a:pPr>
            <a:endParaRPr lang="ru" sz="1200" b="1" dirty="0" smtClean="0">
              <a:solidFill>
                <a:srgbClr val="10253F"/>
              </a:solidFill>
              <a:latin typeface="Times New Roman"/>
            </a:endParaRPr>
          </a:p>
          <a:p>
            <a:pPr indent="0" algn="ctr">
              <a:lnSpc>
                <a:spcPts val="1248"/>
              </a:lnSpc>
            </a:pPr>
            <a:r>
              <a:rPr lang="ru" sz="1400" b="1" dirty="0" smtClean="0">
                <a:solidFill>
                  <a:srgbClr val="10253F"/>
                </a:solidFill>
                <a:latin typeface="Times New Roman"/>
              </a:rPr>
              <a:t>2</a:t>
            </a:r>
            <a:endParaRPr lang="ru" sz="1400" b="1" dirty="0">
              <a:solidFill>
                <a:srgbClr val="10253F"/>
              </a:solidFill>
              <a:latin typeface="Times New Roman"/>
            </a:endParaRPr>
          </a:p>
          <a:p>
            <a:pPr indent="0" algn="ctr">
              <a:lnSpc>
                <a:spcPts val="1248"/>
              </a:lnSpc>
            </a:pPr>
            <a:r>
              <a:rPr lang="ru" sz="1400" b="1" dirty="0" smtClean="0">
                <a:solidFill>
                  <a:srgbClr val="10253F"/>
                </a:solidFill>
                <a:latin typeface="Times New Roman"/>
              </a:rPr>
              <a:t>общеобразовательных организации</a:t>
            </a:r>
            <a:endParaRPr lang="ru" sz="1400" b="1" dirty="0">
              <a:solidFill>
                <a:srgbClr val="10253F"/>
              </a:solidFill>
              <a:latin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1669192"/>
            <a:ext cx="1883272" cy="949040"/>
          </a:xfrm>
          <a:prstGeom prst="rect">
            <a:avLst/>
          </a:prstGeom>
          <a:solidFill>
            <a:srgbClr val="A3C6C7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224"/>
              </a:lnSpc>
            </a:pPr>
            <a:endParaRPr lang="ru" sz="1400" b="1" dirty="0" smtClean="0">
              <a:solidFill>
                <a:srgbClr val="10253F"/>
              </a:solidFill>
              <a:latin typeface="Times New Roman"/>
            </a:endParaRPr>
          </a:p>
          <a:p>
            <a:pPr indent="0" algn="ctr">
              <a:lnSpc>
                <a:spcPts val="1224"/>
              </a:lnSpc>
            </a:pPr>
            <a:r>
              <a:rPr lang="ru" sz="1400" b="1" dirty="0" smtClean="0">
                <a:solidFill>
                  <a:srgbClr val="10253F"/>
                </a:solidFill>
                <a:latin typeface="Times New Roman"/>
              </a:rPr>
              <a:t>3</a:t>
            </a:r>
            <a:endParaRPr lang="ru" sz="1400" b="1" dirty="0">
              <a:solidFill>
                <a:srgbClr val="10253F"/>
              </a:solidFill>
              <a:latin typeface="Times New Roman"/>
            </a:endParaRPr>
          </a:p>
          <a:p>
            <a:pPr marL="165100" indent="0" algn="ctr">
              <a:lnSpc>
                <a:spcPts val="1224"/>
              </a:lnSpc>
            </a:pPr>
            <a:r>
              <a:rPr lang="ru" sz="1400" b="1" dirty="0">
                <a:solidFill>
                  <a:srgbClr val="10253F"/>
                </a:solidFill>
                <a:latin typeface="Times New Roman"/>
              </a:rPr>
              <a:t>дошкольных</a:t>
            </a:r>
          </a:p>
          <a:p>
            <a:pPr indent="0" algn="ctr">
              <a:lnSpc>
                <a:spcPts val="1224"/>
              </a:lnSpc>
            </a:pPr>
            <a:r>
              <a:rPr lang="ru" sz="1400" b="1" dirty="0">
                <a:solidFill>
                  <a:srgbClr val="10253F"/>
                </a:solidFill>
                <a:latin typeface="Times New Roman"/>
              </a:rPr>
              <a:t>образовательных</a:t>
            </a:r>
          </a:p>
          <a:p>
            <a:pPr marL="165100" indent="0" algn="ctr">
              <a:lnSpc>
                <a:spcPts val="1224"/>
              </a:lnSpc>
            </a:pPr>
            <a:r>
              <a:rPr lang="ru" sz="1400" b="1" dirty="0" smtClean="0">
                <a:solidFill>
                  <a:srgbClr val="10253F"/>
                </a:solidFill>
                <a:latin typeface="Times New Roman"/>
              </a:rPr>
              <a:t>организации</a:t>
            </a:r>
            <a:endParaRPr lang="ru" sz="1400" b="1" dirty="0">
              <a:solidFill>
                <a:srgbClr val="10253F"/>
              </a:solidFill>
              <a:latin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12160" y="1669192"/>
            <a:ext cx="2497856" cy="949040"/>
          </a:xfrm>
          <a:prstGeom prst="rect">
            <a:avLst/>
          </a:prstGeom>
          <a:solidFill>
            <a:srgbClr val="A3C6C7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248"/>
              </a:lnSpc>
            </a:pPr>
            <a:endParaRPr lang="ru" sz="1400" b="1" dirty="0" smtClean="0">
              <a:solidFill>
                <a:srgbClr val="10253F"/>
              </a:solidFill>
              <a:latin typeface="Times New Roman"/>
            </a:endParaRPr>
          </a:p>
          <a:p>
            <a:pPr indent="0" algn="ctr">
              <a:lnSpc>
                <a:spcPts val="1248"/>
              </a:lnSpc>
            </a:pPr>
            <a:r>
              <a:rPr lang="ru" sz="1400" b="1" dirty="0" smtClean="0">
                <a:solidFill>
                  <a:srgbClr val="10253F"/>
                </a:solidFill>
                <a:latin typeface="Times New Roman"/>
              </a:rPr>
              <a:t>1</a:t>
            </a:r>
            <a:endParaRPr lang="ru" sz="1400" b="1" dirty="0">
              <a:solidFill>
                <a:srgbClr val="10253F"/>
              </a:solidFill>
              <a:latin typeface="Times New Roman"/>
            </a:endParaRPr>
          </a:p>
          <a:p>
            <a:pPr indent="215900" algn="ctr">
              <a:lnSpc>
                <a:spcPts val="1248"/>
              </a:lnSpc>
            </a:pPr>
            <a:r>
              <a:rPr lang="ru" sz="1400" b="1" dirty="0" smtClean="0">
                <a:solidFill>
                  <a:srgbClr val="10253F"/>
                </a:solidFill>
                <a:latin typeface="Times New Roman"/>
              </a:rPr>
              <a:t>организация </a:t>
            </a:r>
            <a:r>
              <a:rPr lang="ru" sz="1400" b="1" dirty="0">
                <a:solidFill>
                  <a:srgbClr val="10253F"/>
                </a:solidFill>
                <a:latin typeface="Times New Roman"/>
              </a:rPr>
              <a:t>дополнительного образования детей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912352" y="4898136"/>
            <a:ext cx="88392" cy="1310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 b="1">
                <a:solidFill>
                  <a:srgbClr val="8F8F8F"/>
                </a:solidFill>
                <a:latin typeface="Times New Roman"/>
              </a:rPr>
              <a:t>з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75631" y="3173760"/>
            <a:ext cx="2131648" cy="148701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945 </a:t>
            </a:r>
          </a:p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учащийся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МОУ «СОШ № 1» – 918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МОУ «СОШ № 2» - 27 + 5 воспитанников в детском саду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50421" y="3148608"/>
            <a:ext cx="2131648" cy="151216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445 воспитанников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МДОУ № 5 – 115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МДОУ № 6-114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МДОУ № 17-216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25210" y="3148608"/>
            <a:ext cx="2384805" cy="151216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314</a:t>
            </a:r>
          </a:p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учащихся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2195736" y="2644552"/>
            <a:ext cx="45719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670526" y="2644552"/>
            <a:ext cx="45719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7308304" y="2667396"/>
            <a:ext cx="45719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 descr="https://kartinkin.net/uploads/posts/2022-03/1646408917_8-kartinkin-net-p-kartinki-dlya-prezentatsii-chelovechki-bez-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8199"/>
            <a:ext cx="1018947" cy="1247310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0624" y="274320"/>
            <a:ext cx="6934200" cy="2164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2520"/>
              </a:spcAft>
            </a:pPr>
            <a:r>
              <a:rPr lang="ru" sz="1500" b="1" dirty="0">
                <a:solidFill>
                  <a:srgbClr val="10253F"/>
                </a:solidFill>
                <a:latin typeface="Times New Roman"/>
              </a:rPr>
              <a:t>ЧИСЛЕННОСТЬ ПЕРВОКЛАССНИКОВ И УЧАЩИХСЯ </a:t>
            </a:r>
            <a:r>
              <a:rPr lang="ru" sz="1500" b="1" dirty="0" smtClean="0">
                <a:solidFill>
                  <a:srgbClr val="10253F"/>
                </a:solidFill>
                <a:latin typeface="Times New Roman"/>
              </a:rPr>
              <a:t>9</a:t>
            </a:r>
            <a:r>
              <a:rPr lang="ru" sz="1500" b="1" dirty="0">
                <a:solidFill>
                  <a:srgbClr val="10253F"/>
                </a:solidFill>
                <a:latin typeface="Times New Roman"/>
              </a:rPr>
              <a:t>, 11 КЛАССОВ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829383"/>
              </p:ext>
            </p:extLst>
          </p:nvPr>
        </p:nvGraphicFramePr>
        <p:xfrm>
          <a:off x="374904" y="929640"/>
          <a:ext cx="7941512" cy="2167128"/>
        </p:xfrm>
        <a:graphic>
          <a:graphicData uri="http://schemas.openxmlformats.org/drawingml/2006/table">
            <a:tbl>
              <a:tblPr/>
              <a:tblGrid>
                <a:gridCol w="2108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4904">
                <a:tc>
                  <a:txBody>
                    <a:bodyPr/>
                    <a:lstStyle/>
                    <a:p>
                      <a:endParaRPr sz="1800" dirty="0"/>
                    </a:p>
                  </a:txBody>
                  <a:tcPr marL="0" marR="0" marT="0" marB="0">
                    <a:solidFill>
                      <a:srgbClr val="4E81B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solidFill>
                            <a:srgbClr val="FFFFFF"/>
                          </a:solidFill>
                          <a:latin typeface="Times New Roman"/>
                        </a:rPr>
                        <a:t>2020-2021</a:t>
                      </a:r>
                    </a:p>
                  </a:txBody>
                  <a:tcPr marL="0" marR="0" marT="0" marB="0" anchor="ctr">
                    <a:solidFill>
                      <a:srgbClr val="4E81B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 dirty="0">
                          <a:solidFill>
                            <a:srgbClr val="FFFFFF"/>
                          </a:solidFill>
                          <a:latin typeface="Times New Roman"/>
                        </a:rPr>
                        <a:t>2021-2022</a:t>
                      </a:r>
                    </a:p>
                  </a:txBody>
                  <a:tcPr marL="0" marR="0" marT="0" marB="0" anchor="ctr">
                    <a:solidFill>
                      <a:srgbClr val="4E81B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 dirty="0" smtClean="0">
                          <a:solidFill>
                            <a:srgbClr val="FFFFFF"/>
                          </a:solidFill>
                          <a:latin typeface="Times New Roman"/>
                        </a:rPr>
                        <a:t>2022-2023</a:t>
                      </a:r>
                      <a:endParaRPr lang="ru" sz="1500" b="1" dirty="0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E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4300" indent="0"/>
                      <a:r>
                        <a:rPr lang="ru" sz="1500" b="1">
                          <a:solidFill>
                            <a:srgbClr val="10253F"/>
                          </a:solidFill>
                          <a:latin typeface="Times New Roman"/>
                        </a:rPr>
                        <a:t>1 класс</a:t>
                      </a:r>
                    </a:p>
                  </a:txBody>
                  <a:tcPr marL="0" marR="0" marT="0" marB="0" anchor="ctr">
                    <a:solidFill>
                      <a:srgbClr val="D1D9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123</a:t>
                      </a:r>
                      <a:endParaRPr lang="ru" sz="13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D1D9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126 </a:t>
                      </a:r>
                      <a:endParaRPr lang="ru" sz="13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D1D9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116</a:t>
                      </a:r>
                      <a:endParaRPr lang="ru" sz="13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D1D9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114300" indent="0"/>
                      <a:r>
                        <a:rPr lang="ru" sz="1500" b="1">
                          <a:solidFill>
                            <a:srgbClr val="10253F"/>
                          </a:solidFill>
                          <a:latin typeface="Times New Roman"/>
                        </a:rPr>
                        <a:t>9 класс</a:t>
                      </a:r>
                    </a:p>
                  </a:txBody>
                  <a:tcPr marL="0" marR="0" marT="0" marB="0" anchor="ctr">
                    <a:solidFill>
                      <a:srgbClr val="E6EC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78</a:t>
                      </a:r>
                      <a:endParaRPr lang="ru" sz="13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E6EC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79   </a:t>
                      </a:r>
                      <a:endParaRPr lang="ru" sz="13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E6EC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90</a:t>
                      </a:r>
                      <a:endParaRPr lang="ru" sz="13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E6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664">
                <a:tc>
                  <a:txBody>
                    <a:bodyPr/>
                    <a:lstStyle/>
                    <a:p>
                      <a:pPr marL="114300" indent="0"/>
                      <a:r>
                        <a:rPr lang="ru" sz="1500" b="1">
                          <a:solidFill>
                            <a:srgbClr val="10253F"/>
                          </a:solidFill>
                          <a:latin typeface="Times New Roman"/>
                        </a:rPr>
                        <a:t>11 класс</a:t>
                      </a:r>
                    </a:p>
                  </a:txBody>
                  <a:tcPr marL="0" marR="0" marT="0" marB="0" anchor="ctr">
                    <a:solidFill>
                      <a:srgbClr val="D1D9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40</a:t>
                      </a:r>
                      <a:endParaRPr lang="ru" sz="13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D1D9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44 </a:t>
                      </a:r>
                      <a:endParaRPr lang="ru" sz="13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D1D9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37</a:t>
                      </a:r>
                      <a:endParaRPr lang="ru" sz="13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D1D9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312">
                <a:tc>
                  <a:txBody>
                    <a:bodyPr/>
                    <a:lstStyle/>
                    <a:p>
                      <a:pPr marL="114300" indent="0"/>
                      <a:endParaRPr lang="ru" sz="1500" b="1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marL="114300" indent="0"/>
                      <a:r>
                        <a:rPr lang="ru" sz="15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Всего </a:t>
                      </a:r>
                      <a:r>
                        <a:rPr lang="ru" sz="1500" b="1" dirty="0">
                          <a:solidFill>
                            <a:srgbClr val="10253F"/>
                          </a:solidFill>
                          <a:latin typeface="Times New Roman"/>
                        </a:rPr>
                        <a:t>учащихся в </a:t>
                      </a:r>
                      <a:r>
                        <a:rPr lang="ru" sz="15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ОО</a:t>
                      </a:r>
                    </a:p>
                    <a:p>
                      <a:pPr marL="114300" indent="0"/>
                      <a:r>
                        <a:rPr lang="ru" sz="15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на 1 сентября</a:t>
                      </a:r>
                      <a:endParaRPr lang="ru" sz="15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E6EC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endParaRPr lang="ru" sz="1500" b="1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indent="0" algn="ctr"/>
                      <a:r>
                        <a:rPr lang="ru" sz="15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993</a:t>
                      </a:r>
                      <a:endParaRPr lang="ru" sz="15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E6EC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endParaRPr lang="ru" sz="1500" b="1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indent="0" algn="ctr"/>
                      <a:r>
                        <a:rPr lang="ru" sz="15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991 </a:t>
                      </a:r>
                      <a:endParaRPr lang="ru" sz="15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E6EC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endParaRPr lang="ru" sz="1500" b="1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indent="0" algn="ctr"/>
                      <a:r>
                        <a:rPr lang="ru" sz="15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945</a:t>
                      </a:r>
                      <a:endParaRPr lang="ru" sz="15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E6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991600" y="4882896"/>
            <a:ext cx="94488" cy="1310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50">
                <a:solidFill>
                  <a:srgbClr val="8F8F8F"/>
                </a:solidFill>
                <a:latin typeface="Times New Roman"/>
              </a:rPr>
              <a:t>6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5868144" y="1348408"/>
            <a:ext cx="0" cy="2880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5868144" y="1725172"/>
            <a:ext cx="0" cy="2880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5868144" y="2068488"/>
            <a:ext cx="0" cy="2880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7888846" y="2068488"/>
            <a:ext cx="0" cy="2880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7884368" y="1348408"/>
            <a:ext cx="0" cy="2880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7880176" y="1747663"/>
            <a:ext cx="0" cy="2880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7812360" y="2644552"/>
            <a:ext cx="0" cy="2880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https://catherineasquithgallery.com/uploads/posts/2021-02/1613545897_38-p-belii-chelovechek-dlya-prezentatsii-prozra-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096768"/>
            <a:ext cx="1962150" cy="1962150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0248" y="274320"/>
            <a:ext cx="7352112" cy="2164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Aft>
                <a:spcPts val="1890"/>
              </a:spcAft>
            </a:pPr>
            <a:r>
              <a:rPr lang="ru" sz="1500" b="1" dirty="0">
                <a:solidFill>
                  <a:srgbClr val="10253F"/>
                </a:solidFill>
                <a:latin typeface="Times New Roman"/>
              </a:rPr>
              <a:t>ПЕДАГОГИЧЕСКИЕ КАДРЫ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334970"/>
              </p:ext>
            </p:extLst>
          </p:nvPr>
        </p:nvGraphicFramePr>
        <p:xfrm>
          <a:off x="164592" y="819912"/>
          <a:ext cx="5991584" cy="3398520"/>
        </p:xfrm>
        <a:graphic>
          <a:graphicData uri="http://schemas.openxmlformats.org/drawingml/2006/table">
            <a:tbl>
              <a:tblPr/>
              <a:tblGrid>
                <a:gridCol w="662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9976">
                <a:tc gridSpan="4">
                  <a:txBody>
                    <a:bodyPr/>
                    <a:lstStyle/>
                    <a:p>
                      <a:pPr indent="0" algn="ctr">
                        <a:spcAft>
                          <a:spcPts val="420"/>
                        </a:spcAft>
                      </a:pPr>
                      <a:r>
                        <a:rPr lang="ru" sz="1300" b="1" dirty="0">
                          <a:solidFill>
                            <a:srgbClr val="FFFFFF"/>
                          </a:solidFill>
                          <a:latin typeface="Times New Roman"/>
                        </a:rPr>
                        <a:t>Численность педагогических работников</a:t>
                      </a:r>
                    </a:p>
                    <a:p>
                      <a:pPr indent="0" algn="ctr"/>
                      <a:r>
                        <a:rPr lang="ru" sz="1300" b="1" dirty="0">
                          <a:solidFill>
                            <a:srgbClr val="FFFFFF"/>
                          </a:solidFill>
                          <a:latin typeface="Times New Roman"/>
                        </a:rPr>
                        <a:t>(чел.)</a:t>
                      </a:r>
                    </a:p>
                  </a:txBody>
                  <a:tcPr marL="0" marR="0" marT="0" marB="0" anchor="ctr">
                    <a:solidFill>
                      <a:srgbClr val="4E81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7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7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endParaRPr sz="2700"/>
                    </a:p>
                  </a:txBody>
                  <a:tcPr marL="0" marR="0" marT="0" marB="0">
                    <a:solidFill>
                      <a:srgbClr val="D1D9E8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 algn="ctr"/>
                      <a:r>
                        <a:rPr lang="ru" sz="1300" b="1" dirty="0">
                          <a:solidFill>
                            <a:srgbClr val="10253F"/>
                          </a:solidFill>
                          <a:latin typeface="Times New Roman"/>
                        </a:rPr>
                        <a:t>2020/2021 </a:t>
                      </a:r>
                    </a:p>
                  </a:txBody>
                  <a:tcPr marL="0" marR="0" marT="0" marB="0">
                    <a:solidFill>
                      <a:srgbClr val="D1D9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 dirty="0">
                          <a:solidFill>
                            <a:srgbClr val="10253F"/>
                          </a:solidFill>
                          <a:latin typeface="Times New Roman"/>
                        </a:rPr>
                        <a:t>2021/2022</a:t>
                      </a:r>
                    </a:p>
                  </a:txBody>
                  <a:tcPr marL="0" marR="0" marT="0" marB="0">
                    <a:solidFill>
                      <a:srgbClr val="D1D9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2022/2023</a:t>
                      </a:r>
                      <a:endParaRPr lang="ru" sz="13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D1D9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024">
                <a:tc>
                  <a:txBody>
                    <a:bodyPr/>
                    <a:lstStyle/>
                    <a:p>
                      <a:pPr marL="88900" indent="0"/>
                      <a:endParaRPr lang="ru" sz="1300" b="1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marL="88900" indent="0"/>
                      <a:r>
                        <a:rPr lang="ru" sz="13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ОО</a:t>
                      </a:r>
                      <a:endParaRPr lang="ru" sz="13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E6EC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endParaRPr lang="ru" sz="1200" b="1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indent="0" algn="ctr"/>
                      <a:r>
                        <a:rPr lang="ru" sz="12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79 </a:t>
                      </a:r>
                      <a:endParaRPr lang="ru" sz="12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E6EC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endParaRPr lang="ru" sz="1200" b="1" dirty="0" smtClean="0">
                        <a:solidFill>
                          <a:schemeClr val="tx1"/>
                        </a:solidFill>
                        <a:latin typeface="Times New Roman"/>
                      </a:endParaRPr>
                    </a:p>
                    <a:p>
                      <a:pPr indent="0" algn="ctr"/>
                      <a:r>
                        <a:rPr lang="ru" sz="1200" b="1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79</a:t>
                      </a:r>
                      <a:endParaRPr lang="ru" sz="1200" b="1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E6EC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endParaRPr lang="ru" sz="1200" b="1" dirty="0" smtClean="0">
                        <a:solidFill>
                          <a:schemeClr val="tx1"/>
                        </a:solidFill>
                        <a:latin typeface="Times New Roman"/>
                      </a:endParaRPr>
                    </a:p>
                    <a:p>
                      <a:pPr indent="0" algn="ctr"/>
                      <a:r>
                        <a:rPr lang="ru" sz="1200" b="1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77</a:t>
                      </a:r>
                      <a:endParaRPr lang="ru" sz="1200" b="1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E6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7784">
                <a:tc>
                  <a:txBody>
                    <a:bodyPr/>
                    <a:lstStyle/>
                    <a:p>
                      <a:pPr marL="88900" indent="0"/>
                      <a:endParaRPr lang="ru" sz="1300" b="1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marL="88900" indent="0"/>
                      <a:r>
                        <a:rPr lang="ru" sz="13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ДОО</a:t>
                      </a:r>
                      <a:endParaRPr lang="ru" sz="13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D1D9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endParaRPr lang="ru" sz="1200" b="1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indent="0" algn="ctr"/>
                      <a:r>
                        <a:rPr lang="ru" sz="12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56</a:t>
                      </a:r>
                      <a:endParaRPr lang="ru" sz="12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D1D9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endParaRPr lang="ru" sz="1200" b="1" dirty="0" smtClean="0">
                        <a:solidFill>
                          <a:schemeClr val="tx1"/>
                        </a:solidFill>
                        <a:latin typeface="Times New Roman"/>
                      </a:endParaRPr>
                    </a:p>
                    <a:p>
                      <a:pPr indent="0" algn="ctr"/>
                      <a:r>
                        <a:rPr lang="ru" sz="1200" b="1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51</a:t>
                      </a:r>
                      <a:endParaRPr lang="ru" sz="1200" b="1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D1D9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endParaRPr lang="ru" sz="1200" b="1" dirty="0" smtClean="0">
                        <a:solidFill>
                          <a:schemeClr val="tx1"/>
                        </a:solidFill>
                        <a:latin typeface="Times New Roman"/>
                      </a:endParaRPr>
                    </a:p>
                    <a:p>
                      <a:pPr indent="0" algn="ctr"/>
                      <a:r>
                        <a:rPr lang="ru" sz="1200" b="1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51</a:t>
                      </a:r>
                      <a:endParaRPr lang="ru" sz="1200" b="1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D1D9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marL="88900" indent="0"/>
                      <a:endParaRPr lang="ru" sz="1300" b="1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marL="88900" indent="0"/>
                      <a:r>
                        <a:rPr lang="ru" sz="13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ДОД</a:t>
                      </a:r>
                      <a:endParaRPr lang="ru" sz="13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D1D9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endParaRPr lang="ru" sz="1200" b="1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indent="0" algn="ctr"/>
                      <a:r>
                        <a:rPr lang="ru" sz="12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14</a:t>
                      </a:r>
                      <a:endParaRPr lang="ru" sz="12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D1D9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endParaRPr lang="ru" sz="1200" b="1" dirty="0" smtClean="0">
                        <a:solidFill>
                          <a:schemeClr val="tx1"/>
                        </a:solidFill>
                        <a:latin typeface="Times New Roman"/>
                      </a:endParaRPr>
                    </a:p>
                    <a:p>
                      <a:pPr indent="0" algn="ctr"/>
                      <a:r>
                        <a:rPr lang="ru" sz="1200" b="1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13 </a:t>
                      </a:r>
                      <a:endParaRPr lang="ru" sz="1200" b="1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D1D9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endParaRPr lang="ru" sz="1200" b="1" dirty="0" smtClean="0">
                        <a:solidFill>
                          <a:schemeClr val="tx1"/>
                        </a:solidFill>
                        <a:latin typeface="Times New Roman"/>
                      </a:endParaRPr>
                    </a:p>
                    <a:p>
                      <a:pPr indent="0" algn="ctr"/>
                      <a:r>
                        <a:rPr lang="ru" sz="1200" b="1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12</a:t>
                      </a:r>
                      <a:endParaRPr lang="ru" sz="1200" b="1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D1D9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9976">
                <a:tc>
                  <a:txBody>
                    <a:bodyPr/>
                    <a:lstStyle/>
                    <a:p>
                      <a:pPr marL="88900" indent="0"/>
                      <a:endParaRPr lang="ru" sz="1300" b="1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marL="88900" indent="0"/>
                      <a:r>
                        <a:rPr lang="ru" sz="13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итого</a:t>
                      </a:r>
                      <a:endParaRPr lang="ru" sz="13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E6EC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endParaRPr lang="ru" sz="1200" b="1" dirty="0" smtClean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  <a:p>
                      <a:pPr indent="0" algn="ctr"/>
                      <a:r>
                        <a:rPr lang="ru" sz="1200" b="1" dirty="0" smtClean="0">
                          <a:solidFill>
                            <a:srgbClr val="10253F"/>
                          </a:solidFill>
                          <a:latin typeface="Times New Roman"/>
                        </a:rPr>
                        <a:t>149</a:t>
                      </a:r>
                      <a:endParaRPr lang="ru" sz="1200" b="1" dirty="0">
                        <a:solidFill>
                          <a:srgbClr val="10253F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rgbClr val="E6EC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endParaRPr lang="ru" sz="12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indent="0" algn="ctr"/>
                      <a:r>
                        <a:rPr lang="ru" sz="12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143 </a:t>
                      </a:r>
                      <a:endParaRPr lang="ru" sz="12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E6EC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endParaRPr lang="ru" sz="1200" b="1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indent="0" algn="ctr"/>
                      <a:r>
                        <a:rPr lang="ru" sz="12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</a:t>
                      </a:r>
                      <a:endParaRPr lang="ru" sz="12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E6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0" name="Прямая со стрелкой 9"/>
          <p:cNvCxnSpPr/>
          <p:nvPr/>
        </p:nvCxnSpPr>
        <p:spPr>
          <a:xfrm>
            <a:off x="3707904" y="3796680"/>
            <a:ext cx="0" cy="21602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724128" y="2140496"/>
            <a:ext cx="0" cy="21602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7308304" y="3307566"/>
            <a:ext cx="0" cy="21602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7332984" y="3796680"/>
            <a:ext cx="0" cy="21602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https://catherineasquithgallery.com/uploads/posts/2021-02/1613545897_38-p-belii-chelovechek-dlya-prezentatsii-prozra-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228" y="1852464"/>
            <a:ext cx="2349228" cy="21602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Прямая со стрелкой 14"/>
          <p:cNvCxnSpPr/>
          <p:nvPr/>
        </p:nvCxnSpPr>
        <p:spPr>
          <a:xfrm>
            <a:off x="5724128" y="3796680"/>
            <a:ext cx="0" cy="21602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5072" y="161544"/>
            <a:ext cx="7761304" cy="2255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Aft>
                <a:spcPts val="2100"/>
              </a:spcAft>
            </a:pPr>
            <a:r>
              <a:rPr lang="ru" sz="1300" b="1" dirty="0">
                <a:solidFill>
                  <a:srgbClr val="10253F"/>
                </a:solidFill>
                <a:latin typeface="Times New Roman"/>
              </a:rPr>
              <a:t>РЕЗУЛЬТАТЫ ГИА-9 В </a:t>
            </a:r>
            <a:r>
              <a:rPr lang="ru" sz="1300" b="1" dirty="0" smtClean="0">
                <a:solidFill>
                  <a:srgbClr val="10253F"/>
                </a:solidFill>
                <a:latin typeface="Times New Roman"/>
              </a:rPr>
              <a:t>2022 </a:t>
            </a:r>
            <a:r>
              <a:rPr lang="ru" sz="1300" b="1" dirty="0">
                <a:solidFill>
                  <a:srgbClr val="10253F"/>
                </a:solidFill>
                <a:latin typeface="Times New Roman"/>
              </a:rPr>
              <a:t>ГОДУ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6448" y="1780456"/>
            <a:ext cx="8601456" cy="5394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440"/>
              </a:lnSpc>
              <a:spcBef>
                <a:spcPts val="1260"/>
              </a:spcBef>
            </a:pPr>
            <a:endParaRPr lang="ru" b="1" dirty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87968" y="4937760"/>
            <a:ext cx="152400" cy="1310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50">
                <a:solidFill>
                  <a:srgbClr val="8F8F8F"/>
                </a:solidFill>
                <a:latin typeface="Times New Roman"/>
              </a:rPr>
              <a:t>17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680347"/>
              </p:ext>
            </p:extLst>
          </p:nvPr>
        </p:nvGraphicFramePr>
        <p:xfrm>
          <a:off x="206448" y="556320"/>
          <a:ext cx="6806565" cy="38884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1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5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0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7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Предмет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Сдавали </a:t>
                      </a: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всего </a:t>
                      </a:r>
                      <a:r>
                        <a:rPr lang="ru-RU" sz="1100" dirty="0">
                          <a:effectLst/>
                        </a:rPr>
                        <a:t>человек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 не сдавших экзамены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Средний балл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Русский язык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  <a:effectLst/>
                        </a:rPr>
                        <a:t>80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ОГЭ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ГВЭ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Математика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  <a:effectLst/>
                        </a:rPr>
                        <a:t>80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ОГЭ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ГВЭ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0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Информатика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Химия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История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География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0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Обществознание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Литература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Биология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0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Физика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0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Английский язык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52264"/>
            <a:ext cx="3886833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>
              <a:spcAft>
                <a:spcPts val="2100"/>
              </a:spcAft>
            </a:pPr>
            <a:r>
              <a:rPr lang="ru" sz="1600" b="1" dirty="0">
                <a:solidFill>
                  <a:srgbClr val="10253F"/>
                </a:solidFill>
                <a:latin typeface="Times New Roman"/>
              </a:rPr>
              <a:t>РЕЗУЛЬТАТЫ ГИА-9 В 2022 </a:t>
            </a:r>
            <a:r>
              <a:rPr lang="ru" sz="1600" b="1" dirty="0" smtClean="0">
                <a:solidFill>
                  <a:srgbClr val="10253F"/>
                </a:solidFill>
                <a:latin typeface="Times New Roman"/>
              </a:rPr>
              <a:t>ГОДУ</a:t>
            </a:r>
          </a:p>
          <a:p>
            <a:pPr indent="0" algn="ctr">
              <a:spcAft>
                <a:spcPts val="2100"/>
              </a:spcAft>
            </a:pPr>
            <a:r>
              <a:rPr lang="ru" sz="1600" b="1" dirty="0" smtClean="0">
                <a:solidFill>
                  <a:srgbClr val="10253F"/>
                </a:solidFill>
                <a:latin typeface="Times New Roman"/>
              </a:rPr>
              <a:t>МОУ «СОШ № 1»</a:t>
            </a:r>
            <a:endParaRPr lang="ru" sz="1600" b="1" dirty="0">
              <a:solidFill>
                <a:srgbClr val="10253F"/>
              </a:solidFill>
              <a:latin typeface="Times New Roman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141072"/>
              </p:ext>
            </p:extLst>
          </p:nvPr>
        </p:nvGraphicFramePr>
        <p:xfrm>
          <a:off x="323528" y="988364"/>
          <a:ext cx="7022590" cy="3652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5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5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9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Предмет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Сдавали всего человек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 не сдавших экзамены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Средняя оценка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Русский язык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  <a:effectLst/>
                        </a:rPr>
                        <a:t>75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ОГЭ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ГВЭ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Математика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  <a:effectLst/>
                        </a:rPr>
                        <a:t>75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100" dirty="0" smtClean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ОГЭ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ГВЭ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Информатика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Химия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История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География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Обществознание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Литература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Биология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Физика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Английский язык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07" marR="62607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2647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19628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0" algn="ctr">
              <a:spcAft>
                <a:spcPts val="2100"/>
              </a:spcAft>
            </a:pPr>
            <a:r>
              <a:rPr lang="ru" b="1" dirty="0">
                <a:solidFill>
                  <a:srgbClr val="10253F"/>
                </a:solidFill>
                <a:latin typeface="Times New Roman"/>
              </a:rPr>
              <a:t>РЕЗУЛЬТАТЫ ГИА-9 В 2022 ГОДУ</a:t>
            </a:r>
          </a:p>
          <a:p>
            <a:pPr indent="0" algn="ctr">
              <a:spcAft>
                <a:spcPts val="2100"/>
              </a:spcAft>
            </a:pPr>
            <a:r>
              <a:rPr lang="ru" b="1" dirty="0">
                <a:solidFill>
                  <a:srgbClr val="10253F"/>
                </a:solidFill>
                <a:latin typeface="Times New Roman"/>
              </a:rPr>
              <a:t>МОУ «СОШ № </a:t>
            </a:r>
            <a:r>
              <a:rPr lang="ru" b="1" dirty="0" smtClean="0">
                <a:solidFill>
                  <a:srgbClr val="10253F"/>
                </a:solidFill>
                <a:latin typeface="Times New Roman"/>
              </a:rPr>
              <a:t>2»</a:t>
            </a:r>
          </a:p>
          <a:p>
            <a:pPr indent="0" algn="ctr">
              <a:spcAft>
                <a:spcPts val="2100"/>
              </a:spcAft>
            </a:pPr>
            <a:endParaRPr lang="ru" b="1" dirty="0">
              <a:solidFill>
                <a:srgbClr val="10253F"/>
              </a:solidFill>
              <a:latin typeface="Times New Roman"/>
            </a:endParaRPr>
          </a:p>
          <a:p>
            <a:pPr indent="0" algn="ctr">
              <a:spcAft>
                <a:spcPts val="2100"/>
              </a:spcAft>
            </a:pPr>
            <a:endParaRPr lang="ru" b="1" dirty="0" smtClean="0">
              <a:solidFill>
                <a:srgbClr val="10253F"/>
              </a:solidFill>
              <a:latin typeface="Times New Roman"/>
            </a:endParaRPr>
          </a:p>
          <a:p>
            <a:pPr indent="0" algn="ctr">
              <a:spcAft>
                <a:spcPts val="2100"/>
              </a:spcAft>
            </a:pPr>
            <a:endParaRPr lang="ru" b="1" dirty="0">
              <a:solidFill>
                <a:srgbClr val="10253F"/>
              </a:solidFill>
              <a:latin typeface="Times New Roman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59898"/>
              </p:ext>
            </p:extLst>
          </p:nvPr>
        </p:nvGraphicFramePr>
        <p:xfrm>
          <a:off x="395537" y="1204392"/>
          <a:ext cx="7013688" cy="1800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2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3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3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36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Предмет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Сдавали всего человек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не сдавших экзамены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Средняя оценка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Русский язык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География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Обществознание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5643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1840" y="52264"/>
            <a:ext cx="2559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0" algn="ctr"/>
            <a:r>
              <a:rPr lang="ru" b="1" dirty="0">
                <a:solidFill>
                  <a:srgbClr val="10253F"/>
                </a:solidFill>
                <a:latin typeface="Times New Roman"/>
              </a:rPr>
              <a:t>РЕЗУЛЬТАТЫ ГИА-11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4994"/>
              </p:ext>
            </p:extLst>
          </p:nvPr>
        </p:nvGraphicFramePr>
        <p:xfrm>
          <a:off x="107505" y="540544"/>
          <a:ext cx="9000999" cy="431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0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2021 г.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2022</a:t>
                      </a:r>
                      <a:r>
                        <a:rPr lang="ru-RU" sz="1400" baseline="0" dirty="0" smtClean="0"/>
                        <a:t> г.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00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Количество участников</a:t>
                      </a:r>
                      <a:r>
                        <a:rPr lang="ru-RU" sz="1400" baseline="0" dirty="0" smtClean="0"/>
                        <a:t> ГИА - 11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44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232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учащихся, набравших от 55 до 100 баллов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Русский язык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28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Литература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География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Не</a:t>
                      </a:r>
                      <a:r>
                        <a:rPr lang="ru-RU" sz="1400" baseline="0" dirty="0" smtClean="0"/>
                        <a:t> сдавали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История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Физика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Английский язык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Информатика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обществознание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3277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815295"/>
              </p:ext>
            </p:extLst>
          </p:nvPr>
        </p:nvGraphicFramePr>
        <p:xfrm>
          <a:off x="107505" y="540544"/>
          <a:ext cx="9000999" cy="4130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0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908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2021 г.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2022</a:t>
                      </a:r>
                      <a:r>
                        <a:rPr lang="ru-RU" sz="1400" baseline="0" dirty="0" smtClean="0"/>
                        <a:t> г.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Количество участников</a:t>
                      </a:r>
                      <a:r>
                        <a:rPr lang="ru-RU" sz="1400" baseline="0" dirty="0" smtClean="0"/>
                        <a:t> ГИА - 11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44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6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учащихся, не прошедшие</a:t>
                      </a:r>
                      <a:r>
                        <a:rPr lang="ru-RU" sz="1400" baseline="0" dirty="0" smtClean="0"/>
                        <a:t> ГИА -11 по предметам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Русский язык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Математика проф.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Химия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История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Английский язык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Обществознание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Математика</a:t>
                      </a:r>
                      <a:r>
                        <a:rPr lang="ru-RU" sz="1400" baseline="0" dirty="0" smtClean="0"/>
                        <a:t> (базовый уровень)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663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Информатика</a:t>
                      </a:r>
                      <a:r>
                        <a:rPr lang="ru-RU" sz="1400" baseline="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90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Биология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90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Физика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r>
                        <a:rPr lang="ru-RU" sz="1400" baseline="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131840" y="52264"/>
            <a:ext cx="2559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0" algn="ctr"/>
            <a:r>
              <a:rPr lang="ru" b="1" dirty="0">
                <a:solidFill>
                  <a:srgbClr val="10253F"/>
                </a:solidFill>
                <a:latin typeface="Times New Roman"/>
              </a:rPr>
              <a:t>РЕЗУЛЬТАТЫ ГИА-11</a:t>
            </a:r>
          </a:p>
        </p:txBody>
      </p:sp>
    </p:spTree>
    <p:extLst>
      <p:ext uri="{BB962C8B-B14F-4D97-AF65-F5344CB8AC3E}">
        <p14:creationId xmlns:p14="http://schemas.microsoft.com/office/powerpoint/2010/main" val="838514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472141"/>
              </p:ext>
            </p:extLst>
          </p:nvPr>
        </p:nvGraphicFramePr>
        <p:xfrm>
          <a:off x="179512" y="0"/>
          <a:ext cx="8229596" cy="45646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0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5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01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49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49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499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49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5499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4029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ctr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балл 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предметам  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ГИА-11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40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r>
                        <a:rPr lang="ru-RU" sz="1200" b="1" i="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Литература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 и ИКТ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  <a:endParaRPr lang="ru-RU" sz="1200" b="1" i="0" u="none" strike="noStrike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vert="vert27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1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РФ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68,32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58,86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57,95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54,11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50,16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59,88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54,55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60,77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54,3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59,47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73,27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Забайкальский край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63,46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44,46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53,25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43,52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44,88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55,55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48,55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55,16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43,57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50,38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65,65</a:t>
                      </a:r>
                      <a:endParaRPr lang="ru-RU" sz="1200" b="1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МОУ «СОШ № 1»</a:t>
                      </a:r>
                    </a:p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  <a:endParaRPr lang="ru-RU" sz="12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46,0</a:t>
                      </a:r>
                      <a:endParaRPr lang="ru-RU" sz="12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52,0</a:t>
                      </a:r>
                      <a:endParaRPr lang="ru-RU" sz="12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43,0</a:t>
                      </a:r>
                      <a:endParaRPr lang="ru-RU" sz="12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41,0</a:t>
                      </a:r>
                      <a:endParaRPr lang="ru-RU" sz="12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62,0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сдавали</a:t>
                      </a:r>
                      <a:endParaRPr lang="ru-RU" sz="10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49,0</a:t>
                      </a:r>
                      <a:endParaRPr lang="ru-RU" sz="12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32,0</a:t>
                      </a:r>
                      <a:endParaRPr lang="ru-RU" sz="12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47,0</a:t>
                      </a:r>
                      <a:endParaRPr lang="ru-RU" sz="12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64,0</a:t>
                      </a:r>
                      <a:endParaRPr lang="ru-RU" sz="12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69" marR="8669" marT="8669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59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69" marR="8669" marT="8669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«СОШ № 1»</a:t>
                      </a:r>
                    </a:p>
                    <a:p>
                      <a:pPr algn="l" fontAlgn="b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</a:p>
                    <a:p>
                      <a:pPr algn="l" fontAlgn="b"/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69" marR="8669" marT="8669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69" marR="8669" marT="8669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69" marR="8669" marT="8669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69" marR="8669" marT="8669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69" marR="8669" marT="8669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69" marR="8669" marT="8669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69" marR="8669" marT="8669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69" marR="8669" marT="8669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69" marR="8669" marT="8669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69" marR="8669" marT="8669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69" marR="8669" marT="8669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69" marR="8669" marT="8669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>
            <a:off x="1979712" y="3508648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2483768" y="3508648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2915816" y="3508648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491880" y="3508648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5004048" y="3508648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372200" y="3508648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6876256" y="3508648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8028384" y="3508648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7452320" y="3508648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796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06094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Порядок выдачи медали «За особые успехи в учении», утв.</a:t>
            </a:r>
            <a:br>
              <a:rPr lang="ru-RU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приказом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от 23.06.2014 г. № 685 (в редакции приказа</a:t>
            </a:r>
            <a:br>
              <a:rPr lang="ru-RU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России от 22.03.2021 № 114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медаль вручается ОДНОВРЕМЕННО с выдачей аттестата о среднем общем образовании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C8CC~1\AppData\Local\Temp\FineReader12.00\media\image3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0168"/>
            <a:ext cx="9108504" cy="41567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496" y="1971586"/>
            <a:ext cx="35283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Выдано аттестатов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среднем общем образовании с отличием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- 0 (2021 г. – 5)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Выдано медалей «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особые успехи в учении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- 0 ( 2021 г. – 5)</a:t>
            </a:r>
          </a:p>
        </p:txBody>
      </p:sp>
    </p:spTree>
    <p:extLst>
      <p:ext uri="{BB962C8B-B14F-4D97-AF65-F5344CB8AC3E}">
        <p14:creationId xmlns:p14="http://schemas.microsoft.com/office/powerpoint/2010/main" val="1304542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06094"/>
            <a:ext cx="81369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ПРИКАЗ МИНИСТЕРСТВА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ОБРАЗОВАНИЯ, НАУКИ И МОЛОДЕЖНОЙ ПОЛИТИКИ ЗАБАЙКАЛЬСКОГО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КРАЯ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22 апреля 2014 года N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388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base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«О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МЕДАЛЯХ ЗА ОСОБЫЕ УСПЕХИ В УЧЕНИИ "ГОРДОСТЬ ЗАБАЙКАЛЬЯ"</a:t>
            </a:r>
          </a:p>
        </p:txBody>
      </p:sp>
      <p:pic>
        <p:nvPicPr>
          <p:cNvPr id="13314" name="Picture 2" descr="C:\Users\Образование\Desktop\252819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844758"/>
            <a:ext cx="6012160" cy="427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844758"/>
            <a:ext cx="3131840" cy="59093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2021 г.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Медаль за особые успехи в учении «Гордость Забайкалья» получили 4 обучающихся, из них: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– серебро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2- золото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г.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Медаль за особые успехи в учении «Гордость Забайкалья» получили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обучающихся, из них: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золото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1- серебро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416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.pinimg.com/originals/dc/e9/48/dce94826a1a7de08206bf4e04818075d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8460432" cy="51450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707904" y="628328"/>
            <a:ext cx="4392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Качество общего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образования</a:t>
            </a:r>
          </a:p>
          <a:p>
            <a:pPr algn="ctr" fontAlgn="base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МОУ «СОШ № 1» – 46% (941 учащихся)</a:t>
            </a:r>
          </a:p>
          <a:p>
            <a:pPr algn="ctr" fontAlgn="base"/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МОУ «СОШ № 2» – 32 % (35 учащихся)</a:t>
            </a:r>
          </a:p>
          <a:p>
            <a:pPr algn="ctr" fontAlgn="base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074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8024" y="556320"/>
            <a:ext cx="388843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сентября планируют, чтобы педагог составлял только: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рабочую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программу учебного предмета, курса, модуля;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журнал учета успеваемости;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журнал внеурочной деятельности;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план воспитательной работы; 5) характеристика на детей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Федеральный закон от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14.07.2022 №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496" y="556320"/>
            <a:ext cx="403244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Документарная нагрузка педагогов </a:t>
            </a:r>
            <a:endParaRPr lang="ru-RU" sz="44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https://catherineasquithgallery.com/uploads/posts/2021-03/1614558381_33-p-chelovechki-na-belom-fone-3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44552"/>
            <a:ext cx="2874640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7230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6016" y="484312"/>
            <a:ext cx="403244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Год педагога и наставника. Правительство должно разработать план мероприятий. Регионам также посоветовали проводить мероприятия в честь Года педагога и наставника.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указ Президента от 27.06.2022№ 401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772344"/>
            <a:ext cx="396044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педагога и </a:t>
            </a: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наставника</a:t>
            </a:r>
            <a:endParaRPr lang="ru-RU" sz="4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postila.ru/data/ee/ea/70/be/eeea70becd7f28cc433a09b78eeb68934ac7ce862e652090bcb6d921ddfab4fb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197" y="2140496"/>
            <a:ext cx="2630795" cy="2444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7987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8024" y="1060376"/>
            <a:ext cx="41582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19 сентября по 24 октября пройдут осенние ВПР за прошлый год. Работы напишут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5-9 классы. Для учеников 10-11 классов новых сроков ВПР не установили.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ВПК, проведенные весной, повторно проводить не нужно.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556320"/>
            <a:ext cx="271804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Осенние ВПР</a:t>
            </a:r>
            <a:endParaRPr lang="ru-RU" sz="4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04927" y="334807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приказ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Рособрнадзора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28.03.2022№ 467 </a:t>
            </a:r>
          </a:p>
        </p:txBody>
      </p:sp>
      <p:pic>
        <p:nvPicPr>
          <p:cNvPr id="5" name="Рисунок 4" descr="https://catherineasquithgallery.com/uploads/posts/2021-02/1613545431_71-p-kartinki-na-belom-fone-dlya-prezentatsii-7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99642"/>
            <a:ext cx="2743200" cy="274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686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catherineasquithgallery.com/uploads/posts/2021-03/1614791874_25-p-fon-dlya-delovoi-prezentatsii-2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2" y="1"/>
            <a:ext cx="9143999" cy="51450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644008" y="556320"/>
            <a:ext cx="40141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сентября в 1-х и 5-х классах начнется обучение по ООП, разработанным по новым ФГОС НОО и ООО.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на обучение по программам, разработанным по ФГОС НОО (утв. в 2009 году), ООО (утв. в 2010 году) и ФК ГОС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32040" y="3076600"/>
            <a:ext cx="39421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приказы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31.05.2021№ 286 и № 287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496" y="-91752"/>
            <a:ext cx="426808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ООП </a:t>
            </a:r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НОО и </a:t>
            </a:r>
          </a:p>
          <a:p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ООП ООО </a:t>
            </a:r>
          </a:p>
          <a:p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ФГОС - 2021</a:t>
            </a:r>
          </a:p>
        </p:txBody>
      </p:sp>
      <p:pic>
        <p:nvPicPr>
          <p:cNvPr id="6" name="Рисунок 5" descr="https://kartinkin.net/uploads/posts/2022-03/1646408933_17-kartinkin-net-p-kartinki-dlya-prezentatsii-chelovechki-bez-1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678" y="3868688"/>
            <a:ext cx="1584176" cy="127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7566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catherineasquithgallery.com/uploads/posts/2021-03/1614791874_25-p-fon-dlya-delovoi-prezentatsii-2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44"/>
            <a:ext cx="9143999" cy="51450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644008" y="448092"/>
            <a:ext cx="43204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 сентября понедельники будут начинаться с церемонии поднятия флага и исполнения гимна РФ. 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задача педагогов – организовать изучение государственных символов России в рамках урочной и внеурочной деятельности. </a:t>
            </a:r>
          </a:p>
          <a:p>
            <a:pPr algn="ctr">
              <a:lnSpc>
                <a:spcPct val="150000"/>
              </a:lnSpc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письмо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15.04.2022№ СК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7844"/>
            <a:ext cx="338437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Госсимволы</a:t>
            </a:r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</a:p>
        </p:txBody>
      </p:sp>
      <p:pic>
        <p:nvPicPr>
          <p:cNvPr id="5" name="Рисунок 4" descr="https://ilmen.minobr63.ru/wp-content/uploads/10133905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6270"/>
            <a:ext cx="3945890" cy="2847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3465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kartinkin.net/uploads/posts/2021-01/1610485493_3-p-fon-dlya-slaidov-v-prezentatsiyu-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51450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860032" y="586591"/>
            <a:ext cx="41764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предлагает проводить занятия «Разговоры о важном» для всех классов – с 1-го по 11-й.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будут проходить в рамках отдельной программы по внеурочной деятельности в объеме 34 часа за учебный год.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Периодичность – еженедельно по понедельникам первым уроком.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занятие должно состояться 5 сентября 2022 года. 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письмо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17.06.2022№ 03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24272"/>
            <a:ext cx="38884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«Разговоры </a:t>
            </a:r>
          </a:p>
          <a:p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важном»</a:t>
            </a:r>
          </a:p>
        </p:txBody>
      </p:sp>
      <p:pic>
        <p:nvPicPr>
          <p:cNvPr id="5" name="Рисунок 4" descr="https://postila.ru/data/ee/ea/70/be/eeea70becd7f28cc433a09b78eeb68934ac7ce862e652090bcb6d921ddfab4fb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8609"/>
            <a:ext cx="2555776" cy="19797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7539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kartinkin.net/uploads/posts/2021-01/1610485493_3-p-fon-dlya-slaidov-v-prezentatsiyu-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4"/>
            <a:ext cx="9143999" cy="51450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79512" y="-794"/>
            <a:ext cx="49685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«Школа </a:t>
            </a:r>
            <a:r>
              <a:rPr lang="ru-RU" sz="4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88024" y="448092"/>
            <a:ext cx="43204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– единое образовательное пространство. 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нем будут размещать шаблоны документов и программ, регламентов и календарно-тематических планов, кейсы лучших практик, мероприятий и событий. С сентября 2022 года Проект запустят в пилотных школах. Остальные пройдут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самодиогностику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Концепция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Рисунок 4" descr="https://postila.ru/data/91/4d/e8/e0/914de8e05ca1f30646d123445753d34730222ef5e999d3b8a7e086e3402d73fd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632318"/>
            <a:ext cx="3150493" cy="2519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6817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kartinkin.net/uploads/posts/2021-01/1610485493_3-p-fon-dlya-slaidov-v-prezentatsiyu-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51450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-396552" y="556320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ФГИС </a:t>
            </a:r>
          </a:p>
          <a:p>
            <a:pPr algn="ctr"/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«Моя школа»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23928" y="1002090"/>
            <a:ext cx="51125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Моя школа – портал контента ЦОС. В систему интегрируют электронный дневник, журнал, расписание, облако для файлов, библиотеку контента с курсами и т.д. Система заработает в 2 этапа: – до 01.01.23. Его объем работ определят в скором времени; – до 01.07.23, который позволит пользоваться всеми опциями. 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от 13.07.2022№ 1241 </a:t>
            </a:r>
          </a:p>
        </p:txBody>
      </p:sp>
      <p:pic>
        <p:nvPicPr>
          <p:cNvPr id="5" name="Picture 2" descr="https://catherineasquithgallery.com/uploads/posts/2021-02/1613545939_32-p-belii-chelovechek-dlya-prezentatsii-prozra-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3652664"/>
            <a:ext cx="1259632" cy="149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459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kartinkin.net/uploads/posts/2021-01/1610485493_3-p-fon-dlya-slaidov-v-prezentatsiyu-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" y="1"/>
            <a:ext cx="9143999" cy="51450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259632" y="52264"/>
            <a:ext cx="828092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2022-2023 учебный год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поэтапного перехода на новые ФГОС общего образования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качественного образования и обеспечить достижение соответствующих показателей при оценке механизмов управления качеством образования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работы по наставничеству в образовательных организациях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стабильного функционирования школьных спортивных клубов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школьных театров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нового движения детей и молодежи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catherineasquithgallery.com/uploads/posts/2021-02/1613545942_44-p-belii-chelovechek-dlya-prezentatsii-prozra-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24" y="413837"/>
            <a:ext cx="827584" cy="674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catherineasquithgallery.com/uploads/posts/2021-02/1613545942_44-p-belii-chelovechek-dlya-prezentatsii-prozra-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24" y="1154912"/>
            <a:ext cx="827584" cy="674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catherineasquithgallery.com/uploads/posts/2021-02/1613545942_44-p-belii-chelovechek-dlya-prezentatsii-prozra-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24" y="1934647"/>
            <a:ext cx="827584" cy="674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catherineasquithgallery.com/uploads/posts/2021-02/1613545942_44-p-belii-chelovechek-dlya-prezentatsii-prozra-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91209"/>
            <a:ext cx="827584" cy="674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catherineasquithgallery.com/uploads/posts/2021-02/1613545942_44-p-belii-chelovechek-dlya-prezentatsii-prozra-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18457"/>
            <a:ext cx="827584" cy="674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s://catherineasquithgallery.com/uploads/posts/2021-02/1613545942_44-p-belii-chelovechek-dlya-prezentatsii-prozra-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98192"/>
            <a:ext cx="827584" cy="674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18302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kartinkin.net/uploads/posts/2021-01/1610485493_3-p-fon-dlya-slaidov-v-prezentatsiyu-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51450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187624" y="124272"/>
            <a:ext cx="817239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2022-2023 учебный год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и развитие деятельности советников по воспитательной работе в школе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сети профильных классов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реализации проекта «Школа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организации горячего питания обучающихся начальной школы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образовательного процесса в соответствии с требованиями СП 3.1/2.4.3598-20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к цифровому контенту ГИС «Моя школа»</a:t>
            </a:r>
          </a:p>
        </p:txBody>
      </p:sp>
      <p:pic>
        <p:nvPicPr>
          <p:cNvPr id="4" name="Рисунок 3" descr="https://catherineasquithgallery.com/uploads/posts/2021-02/1613545942_44-p-belii-chelovechek-dlya-prezentatsii-prozra-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75" y="322604"/>
            <a:ext cx="708857" cy="674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catherineasquithgallery.com/uploads/posts/2021-02/1613545942_44-p-belii-chelovechek-dlya-prezentatsii-prozra-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75" y="1024941"/>
            <a:ext cx="708857" cy="674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catherineasquithgallery.com/uploads/posts/2021-02/1613545942_44-p-belii-chelovechek-dlya-prezentatsii-prozra-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74" y="1765974"/>
            <a:ext cx="708857" cy="674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catherineasquithgallery.com/uploads/posts/2021-02/1613545942_44-p-belii-chelovechek-dlya-prezentatsii-prozra-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84" y="2572543"/>
            <a:ext cx="708857" cy="674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s://catherineasquithgallery.com/uploads/posts/2021-02/1613545942_44-p-belii-chelovechek-dlya-prezentatsii-prozra-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84" y="3341151"/>
            <a:ext cx="708857" cy="674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catherineasquithgallery.com/uploads/posts/2021-02/1613545942_44-p-belii-chelovechek-dlya-prezentatsii-prozra-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84" y="4120145"/>
            <a:ext cx="708857" cy="674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63473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kartinkin.net/uploads/posts/2021-01/1610485493_3-p-fon-dlya-slaidov-v-prezentatsiyu-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51450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286000" y="1759990"/>
            <a:ext cx="5526360" cy="1667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>
              <a:spcAft>
                <a:spcPts val="1050"/>
              </a:spcAft>
            </a:pPr>
            <a:r>
              <a:rPr lang="ru" sz="2800" b="1" spc="-50" dirty="0">
                <a:solidFill>
                  <a:srgbClr val="E46C0A"/>
                </a:solidFill>
                <a:latin typeface="Times New Roman"/>
              </a:rPr>
              <a:t>СПАСИБО ЗА ВНИМАНИЕ</a:t>
            </a:r>
            <a:r>
              <a:rPr lang="ru" sz="2800" b="1" spc="-50" dirty="0" smtClean="0">
                <a:solidFill>
                  <a:srgbClr val="E46C0A"/>
                </a:solidFill>
                <a:latin typeface="Times New Roman"/>
              </a:rPr>
              <a:t>!</a:t>
            </a:r>
            <a:endParaRPr lang="ru" sz="2800" b="1" spc="-50" dirty="0">
              <a:solidFill>
                <a:srgbClr val="E46C0A"/>
              </a:solidFill>
              <a:latin typeface="Times New Roman"/>
            </a:endParaRPr>
          </a:p>
          <a:p>
            <a:pPr indent="0" algn="ctr">
              <a:spcAft>
                <a:spcPts val="1050"/>
              </a:spcAft>
            </a:pPr>
            <a:r>
              <a:rPr lang="ru" sz="2800" b="1" spc="-50" dirty="0">
                <a:solidFill>
                  <a:srgbClr val="E46C0A"/>
                </a:solidFill>
                <a:latin typeface="Times New Roman"/>
              </a:rPr>
              <a:t>Успехов в работе!</a:t>
            </a:r>
          </a:p>
          <a:p>
            <a:pPr indent="0" algn="ctr"/>
            <a:r>
              <a:rPr lang="ru" sz="2800" b="1" spc="-50" dirty="0">
                <a:solidFill>
                  <a:srgbClr val="E46C0A"/>
                </a:solidFill>
                <a:latin typeface="Times New Roman"/>
              </a:rPr>
              <a:t>С новым учебным годом!</a:t>
            </a:r>
          </a:p>
        </p:txBody>
      </p:sp>
    </p:spTree>
    <p:extLst>
      <p:ext uri="{BB962C8B-B14F-4D97-AF65-F5344CB8AC3E}">
        <p14:creationId xmlns:p14="http://schemas.microsoft.com/office/powerpoint/2010/main" val="663850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3196</TotalTime>
  <Words>1523</Words>
  <Application>Microsoft Office PowerPoint</Application>
  <PresentationFormat>Произвольный</PresentationFormat>
  <Paragraphs>527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НЕГАТИВНЫХ ТРЕНДАХ В БЮДЖЕТНОЙ ОБЕСПЕЧЕННОСТИ ЗАБАЙКАЛЬСКОГО КРАЯ</dc:title>
  <dc:subject/>
  <dc:creator>Il Ak</dc:creator>
  <cp:keywords/>
  <cp:lastModifiedBy>Вход</cp:lastModifiedBy>
  <cp:revision>94</cp:revision>
  <cp:lastPrinted>2022-08-28T08:59:17Z</cp:lastPrinted>
  <dcterms:modified xsi:type="dcterms:W3CDTF">2022-08-29T14:31:42Z</dcterms:modified>
</cp:coreProperties>
</file>